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2"/>
  </p:notesMasterIdLst>
  <p:sldIdLst>
    <p:sldId id="256" r:id="rId5"/>
    <p:sldId id="264" r:id="rId6"/>
    <p:sldId id="267" r:id="rId7"/>
    <p:sldId id="273" r:id="rId8"/>
    <p:sldId id="274" r:id="rId9"/>
    <p:sldId id="281" r:id="rId10"/>
    <p:sldId id="269" r:id="rId11"/>
    <p:sldId id="257" r:id="rId12"/>
    <p:sldId id="270" r:id="rId13"/>
    <p:sldId id="275" r:id="rId14"/>
    <p:sldId id="276" r:id="rId15"/>
    <p:sldId id="282" r:id="rId16"/>
    <p:sldId id="277" r:id="rId17"/>
    <p:sldId id="258" r:id="rId18"/>
    <p:sldId id="262" r:id="rId19"/>
    <p:sldId id="279" r:id="rId20"/>
    <p:sldId id="280" r:id="rId21"/>
    <p:sldId id="283" r:id="rId22"/>
    <p:sldId id="284" r:id="rId23"/>
    <p:sldId id="285" r:id="rId24"/>
    <p:sldId id="286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9" r:id="rId44"/>
    <p:sldId id="310" r:id="rId45"/>
    <p:sldId id="312" r:id="rId46"/>
    <p:sldId id="313" r:id="rId47"/>
    <p:sldId id="314" r:id="rId48"/>
    <p:sldId id="315" r:id="rId49"/>
    <p:sldId id="316" r:id="rId50"/>
    <p:sldId id="317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271" r:id="rId59"/>
    <p:sldId id="261" r:id="rId60"/>
    <p:sldId id="278" r:id="rId61"/>
    <p:sldId id="327" r:id="rId62"/>
    <p:sldId id="333" r:id="rId63"/>
    <p:sldId id="331" r:id="rId64"/>
    <p:sldId id="330" r:id="rId65"/>
    <p:sldId id="332" r:id="rId66"/>
    <p:sldId id="328" r:id="rId67"/>
    <p:sldId id="329" r:id="rId68"/>
    <p:sldId id="334" r:id="rId69"/>
    <p:sldId id="335" r:id="rId70"/>
    <p:sldId id="336" r:id="rId71"/>
    <p:sldId id="337" r:id="rId72"/>
    <p:sldId id="341" r:id="rId73"/>
    <p:sldId id="263" r:id="rId74"/>
    <p:sldId id="299" r:id="rId75"/>
    <p:sldId id="307" r:id="rId76"/>
    <p:sldId id="308" r:id="rId77"/>
    <p:sldId id="318" r:id="rId78"/>
    <p:sldId id="338" r:id="rId79"/>
    <p:sldId id="339" r:id="rId80"/>
    <p:sldId id="340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D615"/>
    <a:srgbClr val="FFEF10"/>
    <a:srgbClr val="FC9C2B"/>
    <a:srgbClr val="FFF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F371E-C9B4-468E-BC62-A3331E443BEB}" v="1" dt="2022-03-27T09:37:44.558"/>
    <p1510:client id="{16BC49AB-7045-4854-8948-47FD6ECC1B55}" v="3" dt="2022-03-22T22:17:45.562"/>
    <p1510:client id="{5CD3A38C-E1B7-49A0-9E6A-5ACCAC9C4BAD}" v="3" dt="2022-05-11T03:15:06.500"/>
    <p1510:client id="{60CF7FC9-0D6B-4F91-AC42-3174B16CEEC9}" v="1" dt="2022-05-05T19:59:08.972"/>
    <p1510:client id="{67E3C5E6-0898-44AA-9982-0DF5C782A22B}" v="1" dt="2022-05-11T04:52:34.460"/>
    <p1510:client id="{98B100C3-90B5-4571-8C84-C2438790B9FD}" v="2" dt="2022-03-15T22:10:55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elrahman Mohamed" userId="S::abdelrahman_201900433@fci.helwan.edu.eg::e458c374-f03c-46f7-b099-a029c8f6fc2f" providerId="AD" clId="Web-{60CF7FC9-0D6B-4F91-AC42-3174B16CEEC9}"/>
    <pc:docChg chg="modSld">
      <pc:chgData name="Abdelrahman Mohamed" userId="S::abdelrahman_201900433@fci.helwan.edu.eg::e458c374-f03c-46f7-b099-a029c8f6fc2f" providerId="AD" clId="Web-{60CF7FC9-0D6B-4F91-AC42-3174B16CEEC9}" dt="2022-05-05T19:59:08.972" v="0" actId="1076"/>
      <pc:docMkLst>
        <pc:docMk/>
      </pc:docMkLst>
      <pc:sldChg chg="modSp">
        <pc:chgData name="Abdelrahman Mohamed" userId="S::abdelrahman_201900433@fci.helwan.edu.eg::e458c374-f03c-46f7-b099-a029c8f6fc2f" providerId="AD" clId="Web-{60CF7FC9-0D6B-4F91-AC42-3174B16CEEC9}" dt="2022-05-05T19:59:08.972" v="0" actId="1076"/>
        <pc:sldMkLst>
          <pc:docMk/>
          <pc:sldMk cId="2375782821" sldId="279"/>
        </pc:sldMkLst>
        <pc:grpChg chg="mod">
          <ac:chgData name="Abdelrahman Mohamed" userId="S::abdelrahman_201900433@fci.helwan.edu.eg::e458c374-f03c-46f7-b099-a029c8f6fc2f" providerId="AD" clId="Web-{60CF7FC9-0D6B-4F91-AC42-3174B16CEEC9}" dt="2022-05-05T19:59:08.972" v="0" actId="1076"/>
          <ac:grpSpMkLst>
            <pc:docMk/>
            <pc:sldMk cId="2375782821" sldId="279"/>
            <ac:grpSpMk id="31" creationId="{00000000-0000-0000-0000-000000000000}"/>
          </ac:grpSpMkLst>
        </pc:grpChg>
      </pc:sldChg>
    </pc:docChg>
  </pc:docChgLst>
  <pc:docChgLst>
    <pc:chgData name="Ahmed Adel" userId="S::ahmed_201900050@fci.helwan.edu.eg::7b8cc6e8-5233-4357-857d-a897ac5c8d08" providerId="AD" clId="Web-{67E3C5E6-0898-44AA-9982-0DF5C782A22B}"/>
    <pc:docChg chg="modSld">
      <pc:chgData name="Ahmed Adel" userId="S::ahmed_201900050@fci.helwan.edu.eg::7b8cc6e8-5233-4357-857d-a897ac5c8d08" providerId="AD" clId="Web-{67E3C5E6-0898-44AA-9982-0DF5C782A22B}" dt="2022-05-11T04:52:34.460" v="0"/>
      <pc:docMkLst>
        <pc:docMk/>
      </pc:docMkLst>
      <pc:sldChg chg="addSp">
        <pc:chgData name="Ahmed Adel" userId="S::ahmed_201900050@fci.helwan.edu.eg::7b8cc6e8-5233-4357-857d-a897ac5c8d08" providerId="AD" clId="Web-{67E3C5E6-0898-44AA-9982-0DF5C782A22B}" dt="2022-05-11T04:52:34.460" v="0"/>
        <pc:sldMkLst>
          <pc:docMk/>
          <pc:sldMk cId="2666964919" sldId="313"/>
        </pc:sldMkLst>
        <pc:spChg chg="add">
          <ac:chgData name="Ahmed Adel" userId="S::ahmed_201900050@fci.helwan.edu.eg::7b8cc6e8-5233-4357-857d-a897ac5c8d08" providerId="AD" clId="Web-{67E3C5E6-0898-44AA-9982-0DF5C782A22B}" dt="2022-05-11T04:52:34.460" v="0"/>
          <ac:spMkLst>
            <pc:docMk/>
            <pc:sldMk cId="2666964919" sldId="313"/>
            <ac:spMk id="2" creationId="{A016F39F-7A2E-D409-64CB-D3F4FF75C96D}"/>
          </ac:spMkLst>
        </pc:spChg>
      </pc:sldChg>
    </pc:docChg>
  </pc:docChgLst>
  <pc:docChgLst>
    <pc:chgData name="Ahmed Adel" userId="S::ahmed_201900050@fci.helwan.edu.eg::7b8cc6e8-5233-4357-857d-a897ac5c8d08" providerId="AD" clId="Web-{5CD3A38C-E1B7-49A0-9E6A-5ACCAC9C4BAD}"/>
    <pc:docChg chg="modSld">
      <pc:chgData name="Ahmed Adel" userId="S::ahmed_201900050@fci.helwan.edu.eg::7b8cc6e8-5233-4357-857d-a897ac5c8d08" providerId="AD" clId="Web-{5CD3A38C-E1B7-49A0-9E6A-5ACCAC9C4BAD}" dt="2022-05-11T03:15:06.500" v="2" actId="1076"/>
      <pc:docMkLst>
        <pc:docMk/>
      </pc:docMkLst>
      <pc:sldChg chg="modSp">
        <pc:chgData name="Ahmed Adel" userId="S::ahmed_201900050@fci.helwan.edu.eg::7b8cc6e8-5233-4357-857d-a897ac5c8d08" providerId="AD" clId="Web-{5CD3A38C-E1B7-49A0-9E6A-5ACCAC9C4BAD}" dt="2022-05-11T03:15:06.500" v="2" actId="1076"/>
        <pc:sldMkLst>
          <pc:docMk/>
          <pc:sldMk cId="814726157" sldId="282"/>
        </pc:sldMkLst>
        <pc:spChg chg="mod">
          <ac:chgData name="Ahmed Adel" userId="S::ahmed_201900050@fci.helwan.edu.eg::7b8cc6e8-5233-4357-857d-a897ac5c8d08" providerId="AD" clId="Web-{5CD3A38C-E1B7-49A0-9E6A-5ACCAC9C4BAD}" dt="2022-05-11T03:15:06.500" v="2" actId="1076"/>
          <ac:spMkLst>
            <pc:docMk/>
            <pc:sldMk cId="814726157" sldId="282"/>
            <ac:spMk id="2" creationId="{00000000-0000-0000-0000-000000000000}"/>
          </ac:spMkLst>
        </pc:spChg>
      </pc:sldChg>
    </pc:docChg>
  </pc:docChgLst>
  <pc:docChgLst>
    <pc:chgData name="Ahmed Sayed" userId="S::ahmed_201900042@fci.helwan.edu.eg::6382272c-3d82-4ecf-9bfb-7987a6d63b55" providerId="AD" clId="Web-{050F371E-C9B4-468E-BC62-A3331E443BEB}"/>
    <pc:docChg chg="modSld">
      <pc:chgData name="Ahmed Sayed" userId="S::ahmed_201900042@fci.helwan.edu.eg::6382272c-3d82-4ecf-9bfb-7987a6d63b55" providerId="AD" clId="Web-{050F371E-C9B4-468E-BC62-A3331E443BEB}" dt="2022-03-27T09:37:44.558" v="0"/>
      <pc:docMkLst>
        <pc:docMk/>
      </pc:docMkLst>
      <pc:sldChg chg="addSp">
        <pc:chgData name="Ahmed Sayed" userId="S::ahmed_201900042@fci.helwan.edu.eg::6382272c-3d82-4ecf-9bfb-7987a6d63b55" providerId="AD" clId="Web-{050F371E-C9B4-468E-BC62-A3331E443BEB}" dt="2022-03-27T09:37:44.558" v="0"/>
        <pc:sldMkLst>
          <pc:docMk/>
          <pc:sldMk cId="3086470609" sldId="256"/>
        </pc:sldMkLst>
        <pc:spChg chg="add">
          <ac:chgData name="Ahmed Sayed" userId="S::ahmed_201900042@fci.helwan.edu.eg::6382272c-3d82-4ecf-9bfb-7987a6d63b55" providerId="AD" clId="Web-{050F371E-C9B4-468E-BC62-A3331E443BEB}" dt="2022-03-27T09:37:44.558" v="0"/>
          <ac:spMkLst>
            <pc:docMk/>
            <pc:sldMk cId="3086470609" sldId="256"/>
            <ac:spMk id="7" creationId="{F285E0BC-3324-4DA5-DEFB-91CAB1B5BF1D}"/>
          </ac:spMkLst>
        </pc:spChg>
      </pc:sldChg>
    </pc:docChg>
  </pc:docChgLst>
  <pc:docChgLst>
    <pc:chgData name="Mostafa Amer" userId="S::mostafa_201900821@fci.helwan.edu.eg::9d2ecf0f-0440-4cfe-9e37-64e191fcc315" providerId="AD" clId="Web-{98B100C3-90B5-4571-8C84-C2438790B9FD}"/>
    <pc:docChg chg="modSld">
      <pc:chgData name="Mostafa Amer" userId="S::mostafa_201900821@fci.helwan.edu.eg::9d2ecf0f-0440-4cfe-9e37-64e191fcc315" providerId="AD" clId="Web-{98B100C3-90B5-4571-8C84-C2438790B9FD}" dt="2022-03-15T22:10:55.553" v="1" actId="1076"/>
      <pc:docMkLst>
        <pc:docMk/>
      </pc:docMkLst>
      <pc:sldChg chg="modSp">
        <pc:chgData name="Mostafa Amer" userId="S::mostafa_201900821@fci.helwan.edu.eg::9d2ecf0f-0440-4cfe-9e37-64e191fcc315" providerId="AD" clId="Web-{98B100C3-90B5-4571-8C84-C2438790B9FD}" dt="2022-03-15T22:10:35.849" v="0" actId="1076"/>
        <pc:sldMkLst>
          <pc:docMk/>
          <pc:sldMk cId="1406365630" sldId="270"/>
        </pc:sldMkLst>
        <pc:picChg chg="mod">
          <ac:chgData name="Mostafa Amer" userId="S::mostafa_201900821@fci.helwan.edu.eg::9d2ecf0f-0440-4cfe-9e37-64e191fcc315" providerId="AD" clId="Web-{98B100C3-90B5-4571-8C84-C2438790B9FD}" dt="2022-03-15T22:10:35.849" v="0" actId="1076"/>
          <ac:picMkLst>
            <pc:docMk/>
            <pc:sldMk cId="1406365630" sldId="270"/>
            <ac:picMk id="6" creationId="{00000000-0000-0000-0000-000000000000}"/>
          </ac:picMkLst>
        </pc:picChg>
      </pc:sldChg>
      <pc:sldChg chg="modSp">
        <pc:chgData name="Mostafa Amer" userId="S::mostafa_201900821@fci.helwan.edu.eg::9d2ecf0f-0440-4cfe-9e37-64e191fcc315" providerId="AD" clId="Web-{98B100C3-90B5-4571-8C84-C2438790B9FD}" dt="2022-03-15T22:10:55.553" v="1" actId="1076"/>
        <pc:sldMkLst>
          <pc:docMk/>
          <pc:sldMk cId="128247086" sldId="276"/>
        </pc:sldMkLst>
        <pc:spChg chg="mod">
          <ac:chgData name="Mostafa Amer" userId="S::mostafa_201900821@fci.helwan.edu.eg::9d2ecf0f-0440-4cfe-9e37-64e191fcc315" providerId="AD" clId="Web-{98B100C3-90B5-4571-8C84-C2438790B9FD}" dt="2022-03-15T22:10:55.553" v="1" actId="1076"/>
          <ac:spMkLst>
            <pc:docMk/>
            <pc:sldMk cId="128247086" sldId="276"/>
            <ac:spMk id="3" creationId="{00000000-0000-0000-0000-000000000000}"/>
          </ac:spMkLst>
        </pc:spChg>
      </pc:sldChg>
    </pc:docChg>
  </pc:docChgLst>
  <pc:docChgLst>
    <pc:chgData name="Ahmed Adel" userId="S::ahmed_201900051@fci.helwan.edu.eg::1dbdcf4d-f56b-46cb-ac6a-473a9521c7a1" providerId="AD" clId="Web-{16BC49AB-7045-4854-8948-47FD6ECC1B55}"/>
    <pc:docChg chg="modSld">
      <pc:chgData name="Ahmed Adel" userId="S::ahmed_201900051@fci.helwan.edu.eg::1dbdcf4d-f56b-46cb-ac6a-473a9521c7a1" providerId="AD" clId="Web-{16BC49AB-7045-4854-8948-47FD6ECC1B55}" dt="2022-03-22T22:17:45.562" v="2" actId="1076"/>
      <pc:docMkLst>
        <pc:docMk/>
      </pc:docMkLst>
      <pc:sldChg chg="modSp">
        <pc:chgData name="Ahmed Adel" userId="S::ahmed_201900051@fci.helwan.edu.eg::1dbdcf4d-f56b-46cb-ac6a-473a9521c7a1" providerId="AD" clId="Web-{16BC49AB-7045-4854-8948-47FD6ECC1B55}" dt="2022-03-22T22:17:45.562" v="2" actId="1076"/>
        <pc:sldMkLst>
          <pc:docMk/>
          <pc:sldMk cId="4121362893" sldId="264"/>
        </pc:sldMkLst>
        <pc:picChg chg="mod">
          <ac:chgData name="Ahmed Adel" userId="S::ahmed_201900051@fci.helwan.edu.eg::1dbdcf4d-f56b-46cb-ac6a-473a9521c7a1" providerId="AD" clId="Web-{16BC49AB-7045-4854-8948-47FD6ECC1B55}" dt="2022-03-22T22:17:45.562" v="2" actId="1076"/>
          <ac:picMkLst>
            <pc:docMk/>
            <pc:sldMk cId="4121362893" sldId="264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50527-C9B6-9A45-B0FD-6248CD477CCB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F972A-9C61-D246-B336-8423DB80B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9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One can log in in the</a:t>
            </a:r>
            <a:r>
              <a:rPr lang="en-US" baseline="0"/>
              <a:t> morning and see what has been done and by who.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54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HEAD file in .</a:t>
            </a:r>
            <a:r>
              <a:rPr lang="en-US" err="1"/>
              <a:t>git</a:t>
            </a:r>
            <a:r>
              <a:rPr lang="en-US"/>
              <a:t> </a:t>
            </a:r>
            <a:r>
              <a:rPr lang="en-US" err="1"/>
              <a:t>dir</a:t>
            </a:r>
            <a:r>
              <a:rPr lang="en-US" baseline="0"/>
              <a:t> to see where HEAD is currently pointing.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40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HEAD file in .</a:t>
            </a:r>
            <a:r>
              <a:rPr lang="en-US" err="1"/>
              <a:t>git</a:t>
            </a:r>
            <a:r>
              <a:rPr lang="en-US"/>
              <a:t> </a:t>
            </a:r>
            <a:r>
              <a:rPr lang="en-US" err="1"/>
              <a:t>dir</a:t>
            </a:r>
            <a:r>
              <a:rPr lang="en-US" baseline="0"/>
              <a:t> to see where HEAD is currently pointing.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4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82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84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99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55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0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9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57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39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98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1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59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9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35A6F-87E2-2B48-B2EB-1850035A6D7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0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hub.net/repositories/compar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64165"/>
            <a:ext cx="3121179" cy="31211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8757" y="4419600"/>
            <a:ext cx="685957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atin typeface="Arial"/>
                <a:cs typeface="Arial"/>
              </a:rPr>
              <a:t>Introduction to </a:t>
            </a:r>
            <a:r>
              <a:rPr lang="en-US" sz="3600" b="1" err="1">
                <a:latin typeface="Arial"/>
                <a:cs typeface="Arial"/>
              </a:rPr>
              <a:t>Git</a:t>
            </a:r>
            <a:r>
              <a:rPr lang="en-US" sz="3600" b="1">
                <a:latin typeface="Arial"/>
                <a:cs typeface="Arial"/>
              </a:rPr>
              <a:t> and </a:t>
            </a:r>
            <a:r>
              <a:rPr lang="en-US" sz="3600" b="1" err="1">
                <a:latin typeface="Arial"/>
                <a:cs typeface="Arial"/>
              </a:rPr>
              <a:t>GitHub</a:t>
            </a:r>
            <a:endParaRPr lang="en-US" sz="3600" b="1">
              <a:latin typeface="Arial"/>
              <a:cs typeface="Arial"/>
            </a:endParaRPr>
          </a:p>
          <a:p>
            <a:pPr algn="ctr"/>
            <a:endParaRPr lang="en-US" sz="2000" b="1"/>
          </a:p>
          <a:p>
            <a:pPr algn="ctr"/>
            <a:r>
              <a:rPr lang="en-US" sz="2000"/>
              <a:t>Michael A. Dolan, </a:t>
            </a:r>
            <a:r>
              <a:rPr lang="en-US" sz="2000" err="1"/>
              <a:t>Ph.D</a:t>
            </a:r>
            <a:endParaRPr lang="en-US" sz="2000"/>
          </a:p>
          <a:p>
            <a:pPr algn="ctr"/>
            <a:endParaRPr lang="en-US" sz="2000"/>
          </a:p>
          <a:p>
            <a:pPr algn="ctr"/>
            <a:r>
              <a:rPr lang="en-US" sz="2000"/>
              <a:t>May 19, 2016</a:t>
            </a:r>
          </a:p>
          <a:p>
            <a:pPr algn="ctr"/>
            <a:endParaRPr lang="en-US" sz="2000"/>
          </a:p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267200" y="457200"/>
            <a:ext cx="4495800" cy="3553544"/>
            <a:chOff x="4783667" y="1032933"/>
            <a:chExt cx="4495800" cy="3553544"/>
          </a:xfrm>
        </p:grpSpPr>
        <p:pic>
          <p:nvPicPr>
            <p:cNvPr id="2" name="Picture 1" descr="GitHub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67" y="2743199"/>
              <a:ext cx="4495800" cy="1843278"/>
            </a:xfrm>
            <a:prstGeom prst="rect">
              <a:avLst/>
            </a:prstGeom>
          </p:spPr>
        </p:pic>
        <p:pic>
          <p:nvPicPr>
            <p:cNvPr id="5" name="Picture 4" descr="Octoca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080" y="1032933"/>
              <a:ext cx="2210245" cy="183726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85E0BC-3324-4DA5-DEFB-91CAB1B5BF1D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8647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Git</a:t>
            </a:r>
            <a:r>
              <a:rPr lang="en-US"/>
              <a:t> distributed 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7638"/>
            <a:ext cx="8305800" cy="5135562"/>
          </a:xfrm>
        </p:spPr>
        <p:txBody>
          <a:bodyPr>
            <a:normAutofit fontScale="62500" lnSpcReduction="20000"/>
          </a:bodyPr>
          <a:lstStyle/>
          <a:p>
            <a:r>
              <a:rPr lang="en-US">
                <a:solidFill>
                  <a:srgbClr val="FF0000"/>
                </a:solidFill>
              </a:rPr>
              <a:t>“If you’re not distributed, you’re not worth using.” </a:t>
            </a:r>
            <a:r>
              <a:rPr lang="en-US"/>
              <a:t>– Linus Torvalds</a:t>
            </a:r>
          </a:p>
          <a:p>
            <a:endParaRPr lang="en-US"/>
          </a:p>
          <a:p>
            <a:r>
              <a:rPr lang="en-US"/>
              <a:t>no need to connect to central server</a:t>
            </a:r>
          </a:p>
          <a:p>
            <a:endParaRPr lang="en-US"/>
          </a:p>
          <a:p>
            <a:r>
              <a:rPr lang="en-US"/>
              <a:t>can work without internet connection</a:t>
            </a:r>
          </a:p>
          <a:p>
            <a:endParaRPr lang="en-US"/>
          </a:p>
          <a:p>
            <a:r>
              <a:rPr lang="en-US"/>
              <a:t>no single failure point</a:t>
            </a:r>
          </a:p>
          <a:p>
            <a:endParaRPr lang="en-US"/>
          </a:p>
          <a:p>
            <a:r>
              <a:rPr lang="en-US"/>
              <a:t>developers can work independently and merge their work later</a:t>
            </a:r>
          </a:p>
          <a:p>
            <a:endParaRPr lang="en-US"/>
          </a:p>
          <a:p>
            <a:r>
              <a:rPr lang="en-US"/>
              <a:t>every copy of a </a:t>
            </a:r>
            <a:r>
              <a:rPr lang="en-US" err="1"/>
              <a:t>Git</a:t>
            </a:r>
            <a:r>
              <a:rPr lang="en-US"/>
              <a:t> repository can serve either as the server or as a client (and has complete history!) </a:t>
            </a:r>
          </a:p>
          <a:p>
            <a:endParaRPr lang="en-US"/>
          </a:p>
          <a:p>
            <a:r>
              <a:rPr lang="en-US" err="1"/>
              <a:t>Git</a:t>
            </a:r>
            <a:r>
              <a:rPr lang="en-US"/>
              <a:t> tracks </a:t>
            </a:r>
            <a:r>
              <a:rPr lang="en-US" b="1"/>
              <a:t>changes</a:t>
            </a:r>
            <a:r>
              <a:rPr lang="en-US"/>
              <a:t>, not versions </a:t>
            </a:r>
          </a:p>
          <a:p>
            <a:endParaRPr lang="en-US"/>
          </a:p>
          <a:p>
            <a:r>
              <a:rPr lang="en-US"/>
              <a:t>Bunch of little </a:t>
            </a:r>
            <a:r>
              <a:rPr lang="en-US" b="1"/>
              <a:t>change sets </a:t>
            </a:r>
            <a:r>
              <a:rPr lang="en-US"/>
              <a:t>floating around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09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</a:t>
            </a:r>
            <a:r>
              <a:rPr lang="en-US" b="1" err="1"/>
              <a:t>Git</a:t>
            </a:r>
            <a:r>
              <a:rPr lang="en-US" b="1"/>
              <a:t> for 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413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People primarily working with source code</a:t>
            </a:r>
          </a:p>
          <a:p>
            <a:endParaRPr lang="en-US"/>
          </a:p>
          <a:p>
            <a:r>
              <a:rPr lang="en-US"/>
              <a:t>Anyone wanting to track edits (especially changes to text files)</a:t>
            </a:r>
          </a:p>
          <a:p>
            <a:pPr marL="0" indent="0">
              <a:buNone/>
            </a:pPr>
            <a:r>
              <a:rPr lang="en-US"/>
              <a:t>      - review history of changes</a:t>
            </a:r>
          </a:p>
          <a:p>
            <a:pPr marL="0" indent="0">
              <a:buNone/>
            </a:pPr>
            <a:r>
              <a:rPr lang="en-US"/>
              <a:t>      - anyone wanting to share, merge changes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Anyone not afraid of </a:t>
            </a:r>
          </a:p>
          <a:p>
            <a:pPr marL="0" indent="0">
              <a:buNone/>
            </a:pPr>
            <a:r>
              <a:rPr lang="en-US"/>
              <a:t>       command line tools</a:t>
            </a:r>
          </a:p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75393" y="658462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4635500"/>
            <a:ext cx="36703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7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018" y="159183"/>
            <a:ext cx="8229600" cy="1096819"/>
          </a:xfrm>
        </p:spPr>
        <p:txBody>
          <a:bodyPr>
            <a:normAutofit fontScale="90000"/>
          </a:bodyPr>
          <a:lstStyle/>
          <a:p>
            <a:r>
              <a:rPr lang="en-US" b="1"/>
              <a:t>Most popular languages used with </a:t>
            </a:r>
            <a:r>
              <a:rPr lang="en-US" b="1" err="1"/>
              <a:t>Git</a:t>
            </a:r>
            <a:br>
              <a:rPr lang="en-US" b="1"/>
            </a:b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86400"/>
          </a:xfrm>
        </p:spPr>
        <p:txBody>
          <a:bodyPr>
            <a:normAutofit fontScale="55000" lnSpcReduction="20000"/>
          </a:bodyPr>
          <a:lstStyle/>
          <a:p>
            <a:r>
              <a:rPr lang="en-US"/>
              <a:t>HTML</a:t>
            </a:r>
          </a:p>
          <a:p>
            <a:r>
              <a:rPr lang="en-US"/>
              <a:t>CSS</a:t>
            </a:r>
          </a:p>
          <a:p>
            <a:r>
              <a:rPr lang="en-US" err="1"/>
              <a:t>Javascript</a:t>
            </a:r>
            <a:endParaRPr lang="en-US"/>
          </a:p>
          <a:p>
            <a:r>
              <a:rPr lang="en-US"/>
              <a:t>Python</a:t>
            </a:r>
          </a:p>
          <a:p>
            <a:r>
              <a:rPr lang="en-US"/>
              <a:t>ASP</a:t>
            </a:r>
          </a:p>
          <a:p>
            <a:r>
              <a:rPr lang="en-US" err="1"/>
              <a:t>Scala</a:t>
            </a:r>
            <a:r>
              <a:rPr lang="en-US"/>
              <a:t> </a:t>
            </a:r>
          </a:p>
          <a:p>
            <a:r>
              <a:rPr lang="en-US"/>
              <a:t>Shell scripts</a:t>
            </a:r>
          </a:p>
          <a:p>
            <a:r>
              <a:rPr lang="en-US"/>
              <a:t>PHP</a:t>
            </a:r>
          </a:p>
          <a:p>
            <a:r>
              <a:rPr lang="en-US"/>
              <a:t>Ruby</a:t>
            </a:r>
          </a:p>
          <a:p>
            <a:r>
              <a:rPr lang="en-US"/>
              <a:t>Ruby on Rails</a:t>
            </a:r>
          </a:p>
          <a:p>
            <a:r>
              <a:rPr lang="en-US"/>
              <a:t>Perl</a:t>
            </a:r>
          </a:p>
          <a:p>
            <a:r>
              <a:rPr lang="en-US"/>
              <a:t>Java</a:t>
            </a:r>
          </a:p>
          <a:p>
            <a:r>
              <a:rPr lang="en-US"/>
              <a:t>C</a:t>
            </a:r>
          </a:p>
          <a:p>
            <a:r>
              <a:rPr lang="en-US"/>
              <a:t>C++</a:t>
            </a:r>
          </a:p>
          <a:p>
            <a:r>
              <a:rPr lang="en-US"/>
              <a:t>C#</a:t>
            </a:r>
          </a:p>
          <a:p>
            <a:r>
              <a:rPr lang="en-US"/>
              <a:t>Objective C</a:t>
            </a:r>
          </a:p>
          <a:p>
            <a:r>
              <a:rPr lang="en-US"/>
              <a:t>Haskell</a:t>
            </a:r>
          </a:p>
          <a:p>
            <a:r>
              <a:rPr lang="en-US" err="1"/>
              <a:t>CoffeeScript</a:t>
            </a:r>
            <a:endParaRPr lang="en-US"/>
          </a:p>
          <a:p>
            <a:r>
              <a:rPr lang="en-US" err="1"/>
              <a:t>ActionScript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0" y="2667000"/>
            <a:ext cx="4196281" cy="14773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/>
              <a:t>Not as useful for image, movies, </a:t>
            </a:r>
          </a:p>
          <a:p>
            <a:r>
              <a:rPr lang="en-US" sz="2400"/>
              <a:t>music…and files that must be </a:t>
            </a:r>
          </a:p>
          <a:p>
            <a:r>
              <a:rPr lang="en-US" sz="2400"/>
              <a:t>interpreted (.</a:t>
            </a:r>
            <a:r>
              <a:rPr lang="en-US" sz="2400" err="1"/>
              <a:t>pdf</a:t>
            </a:r>
            <a:r>
              <a:rPr lang="en-US" sz="2400"/>
              <a:t>, .</a:t>
            </a:r>
            <a:r>
              <a:rPr lang="en-US" sz="2400" err="1"/>
              <a:t>psd</a:t>
            </a:r>
            <a:r>
              <a:rPr lang="en-US" sz="2400"/>
              <a:t>, etc.)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2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How do I get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" y="1295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http://</a:t>
            </a:r>
            <a:r>
              <a:rPr lang="en-US" err="1"/>
              <a:t>git-scm.com</a:t>
            </a:r>
            <a:endParaRPr lang="en-US"/>
          </a:p>
        </p:txBody>
      </p:sp>
      <p:pic>
        <p:nvPicPr>
          <p:cNvPr id="5" name="Picture 4" descr="Screen Shot 2016-05-02 at 4.53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905000"/>
            <a:ext cx="8534400" cy="535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Git</a:t>
            </a:r>
            <a:r>
              <a:rPr lang="en-US" b="1"/>
              <a:t> install tip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Much better to set up on a per-user basis (instead of a global, system-wide install)</a:t>
            </a:r>
          </a:p>
        </p:txBody>
      </p:sp>
    </p:spTree>
    <p:extLst>
      <p:ext uri="{BB962C8B-B14F-4D97-AF65-F5344CB8AC3E}">
        <p14:creationId xmlns:p14="http://schemas.microsoft.com/office/powerpoint/2010/main" val="4254409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What is a repository?</a:t>
            </a:r>
          </a:p>
        </p:txBody>
      </p:sp>
      <p:sp>
        <p:nvSpPr>
          <p:cNvPr id="4" name="Rectangle 3"/>
          <p:cNvSpPr/>
          <p:nvPr/>
        </p:nvSpPr>
        <p:spPr>
          <a:xfrm>
            <a:off x="880533" y="1628507"/>
            <a:ext cx="7467600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/>
              <a:t>“repo” = repository</a:t>
            </a:r>
          </a:p>
          <a:p>
            <a:endParaRPr lang="en-US" sz="2800"/>
          </a:p>
          <a:p>
            <a:pPr marL="457200" indent="-457200">
              <a:buFont typeface="Arial"/>
              <a:buChar char="•"/>
            </a:pPr>
            <a:r>
              <a:rPr lang="en-US" sz="2800"/>
              <a:t>usually used to organize a single project</a:t>
            </a:r>
          </a:p>
          <a:p>
            <a:pPr marL="285750" indent="-285750">
              <a:buFontTx/>
              <a:buChar char="-"/>
            </a:pPr>
            <a:endParaRPr lang="en-US" sz="2800"/>
          </a:p>
          <a:p>
            <a:pPr marL="457200" indent="-457200">
              <a:buFont typeface="Arial"/>
              <a:buChar char="•"/>
            </a:pPr>
            <a:r>
              <a:rPr lang="en-US" sz="2800"/>
              <a:t>repos can contain folders and files, images, videos, spreadsheets, and data sets – anything your project needs</a:t>
            </a:r>
          </a:p>
        </p:txBody>
      </p:sp>
    </p:spTree>
    <p:extLst>
      <p:ext uri="{BB962C8B-B14F-4D97-AF65-F5344CB8AC3E}">
        <p14:creationId xmlns:p14="http://schemas.microsoft.com/office/powerpoint/2010/main" val="1553027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876"/>
            <a:ext cx="8229600" cy="1143000"/>
          </a:xfrm>
        </p:spPr>
        <p:txBody>
          <a:bodyPr>
            <a:normAutofit/>
          </a:bodyPr>
          <a:lstStyle/>
          <a:p>
            <a:r>
              <a:rPr lang="en-US" b="1"/>
              <a:t>Two-tree architecture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14700" y="144145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   other VCSs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807626" y="2641413"/>
            <a:ext cx="3525442" cy="2667000"/>
            <a:chOff x="363780" y="2286000"/>
            <a:chExt cx="3525442" cy="2667000"/>
          </a:xfrm>
        </p:grpSpPr>
        <p:sp>
          <p:nvSpPr>
            <p:cNvPr id="4" name="Rectangle 3"/>
            <p:cNvSpPr/>
            <p:nvPr/>
          </p:nvSpPr>
          <p:spPr>
            <a:xfrm>
              <a:off x="990600" y="2286000"/>
              <a:ext cx="228600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Repository 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990600" y="4038600"/>
              <a:ext cx="22860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working</a:t>
              </a:r>
            </a:p>
          </p:txBody>
        </p:sp>
        <p:cxnSp>
          <p:nvCxnSpPr>
            <p:cNvPr id="18" name="Curved Connector 17"/>
            <p:cNvCxnSpPr/>
            <p:nvPr/>
          </p:nvCxnSpPr>
          <p:spPr>
            <a:xfrm rot="7860000" flipV="1">
              <a:off x="350064" y="3171833"/>
              <a:ext cx="950976" cy="923544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/>
            <p:cNvCxnSpPr/>
            <p:nvPr/>
          </p:nvCxnSpPr>
          <p:spPr>
            <a:xfrm rot="18780000" flipV="1">
              <a:off x="2951962" y="3117351"/>
              <a:ext cx="950976" cy="923544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828800" y="37338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checkout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54056" y="3733800"/>
            <a:ext cx="90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2375782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Git</a:t>
            </a:r>
            <a:r>
              <a:rPr lang="en-US" b="1"/>
              <a:t> uses a three-tree architecture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82720" y="2047719"/>
            <a:ext cx="2311400" cy="4343400"/>
            <a:chOff x="5410200" y="1676400"/>
            <a:chExt cx="2311400" cy="4343400"/>
          </a:xfrm>
        </p:grpSpPr>
        <p:sp>
          <p:nvSpPr>
            <p:cNvPr id="10" name="Rectangle 9"/>
            <p:cNvSpPr/>
            <p:nvPr/>
          </p:nvSpPr>
          <p:spPr>
            <a:xfrm>
              <a:off x="5410200" y="3429000"/>
              <a:ext cx="22860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Staging index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35600" y="5105400"/>
              <a:ext cx="22860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working</a:t>
              </a:r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10200" y="1676400"/>
              <a:ext cx="228600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Repository </a:t>
              </a:r>
            </a:p>
          </p:txBody>
        </p:sp>
      </p:grpSp>
      <p:cxnSp>
        <p:nvCxnSpPr>
          <p:cNvPr id="6" name="Curved Connector 5"/>
          <p:cNvCxnSpPr/>
          <p:nvPr/>
        </p:nvCxnSpPr>
        <p:spPr>
          <a:xfrm rot="7860000" flipV="1">
            <a:off x="2729484" y="2930742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/>
          <p:nvPr/>
        </p:nvCxnSpPr>
        <p:spPr>
          <a:xfrm rot="7860000" flipV="1">
            <a:off x="2742184" y="4762352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/>
          <p:nvPr/>
        </p:nvCxnSpPr>
        <p:spPr>
          <a:xfrm rot="18780000" flipV="1">
            <a:off x="5398033" y="2931613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18780000" flipV="1">
            <a:off x="5410733" y="4685281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371600" y="4115043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checkout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9327" y="4990068"/>
            <a:ext cx="69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add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52873" y="3244334"/>
            <a:ext cx="90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</a:t>
            </a:r>
          </a:p>
        </p:txBody>
      </p:sp>
      <p:cxnSp>
        <p:nvCxnSpPr>
          <p:cNvPr id="17" name="Curved Connector 16"/>
          <p:cNvCxnSpPr/>
          <p:nvPr/>
        </p:nvCxnSpPr>
        <p:spPr>
          <a:xfrm rot="7860000" flipV="1">
            <a:off x="2089783" y="3269583"/>
            <a:ext cx="2231136" cy="211226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34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 simple </a:t>
            </a:r>
            <a:r>
              <a:rPr lang="en-US" b="1" err="1"/>
              <a:t>Git</a:t>
            </a:r>
            <a:r>
              <a:rPr lang="en-US" b="1"/>
              <a:t>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17638"/>
            <a:ext cx="8686800" cy="510540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AutoNum type="arabicPeriod"/>
            </a:pPr>
            <a:r>
              <a:rPr lang="en-US"/>
              <a:t>Initialize a new project in a directory:</a:t>
            </a: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0000FF"/>
                </a:solidFill>
              </a:rPr>
              <a:t>	</a:t>
            </a: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init</a:t>
            </a: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/>
              <a:t>2. 	Add a file using a text editor to the directory</a:t>
            </a:r>
          </a:p>
          <a:p>
            <a:pPr marL="0" indent="0">
              <a:buNone/>
            </a:pPr>
            <a:r>
              <a:rPr lang="en-US"/>
              <a:t>3. 	</a:t>
            </a:r>
            <a:r>
              <a:rPr lang="en-US" sz="3000"/>
              <a:t>Add every change that has been made to the directory:</a:t>
            </a:r>
            <a:endParaRPr lang="en-US"/>
          </a:p>
          <a:p>
            <a:pPr marL="0" indent="0">
              <a:buNone/>
            </a:pPr>
            <a:r>
              <a:rPr lang="en-US">
                <a:solidFill>
                  <a:srgbClr val="0000FF"/>
                </a:solidFill>
              </a:rPr>
              <a:t>    </a:t>
            </a:r>
          </a:p>
          <a:p>
            <a:pPr marL="0" indent="0">
              <a:buNone/>
            </a:pPr>
            <a:r>
              <a:rPr lang="en-US">
                <a:solidFill>
                  <a:srgbClr val="0000FF"/>
                </a:solidFill>
              </a:rPr>
              <a:t>       	</a:t>
            </a: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add . </a:t>
            </a: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514350" indent="-514350">
              <a:buAutoNum type="arabicPeriod" startAt="4"/>
            </a:pPr>
            <a:r>
              <a:rPr lang="en-US"/>
              <a:t>Commit the change to the repo: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solidFill>
                  <a:srgbClr val="0000FF"/>
                </a:solidFill>
              </a:rPr>
              <a:t>	</a:t>
            </a: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commit –m “important message here”</a:t>
            </a: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0000FF"/>
                </a:solidFill>
              </a:rPr>
              <a:t>           .</a:t>
            </a: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</p:txBody>
      </p:sp>
      <p:pic>
        <p:nvPicPr>
          <p:cNvPr id="6" name="Picture 5" descr="Screen Shot 2016-05-02 at 6.1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86000"/>
            <a:ext cx="6972300" cy="927100"/>
          </a:xfrm>
          <a:prstGeom prst="rect">
            <a:avLst/>
          </a:prstGeom>
        </p:spPr>
      </p:pic>
      <p:pic>
        <p:nvPicPr>
          <p:cNvPr id="7" name="Picture 6" descr="Screen Shot 2016-05-02 at 6.2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588000"/>
            <a:ext cx="7734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9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After initializing a new </a:t>
            </a:r>
            <a:r>
              <a:rPr lang="en-US" b="1" err="1"/>
              <a:t>git</a:t>
            </a:r>
            <a:r>
              <a:rPr lang="en-US" b="1"/>
              <a:t> repo…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3. Commit changes with </a:t>
            </a:r>
          </a:p>
          <a:p>
            <a:pPr marL="0" indent="0">
              <a:buNone/>
            </a:pPr>
            <a:r>
              <a:rPr lang="en-US"/>
              <a:t>     a message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2. Add changes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1. Make changes</a:t>
            </a:r>
          </a:p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944560" y="1882620"/>
            <a:ext cx="2311400" cy="4343400"/>
            <a:chOff x="5410200" y="1676400"/>
            <a:chExt cx="2311400" cy="4343400"/>
          </a:xfrm>
        </p:grpSpPr>
        <p:sp>
          <p:nvSpPr>
            <p:cNvPr id="5" name="Rectangle 4"/>
            <p:cNvSpPr/>
            <p:nvPr/>
          </p:nvSpPr>
          <p:spPr>
            <a:xfrm>
              <a:off x="5410200" y="3429000"/>
              <a:ext cx="22860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Staging index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35600" y="5105400"/>
              <a:ext cx="22860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working</a:t>
              </a:r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410200" y="1676400"/>
              <a:ext cx="228600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Repository </a:t>
              </a:r>
            </a:p>
          </p:txBody>
        </p:sp>
      </p:grpSp>
      <p:cxnSp>
        <p:nvCxnSpPr>
          <p:cNvPr id="10" name="Curved Connector 9"/>
          <p:cNvCxnSpPr/>
          <p:nvPr/>
        </p:nvCxnSpPr>
        <p:spPr>
          <a:xfrm rot="18780000" flipV="1">
            <a:off x="6959873" y="2766514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8780000" flipV="1">
            <a:off x="6972573" y="4520182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41167" y="4824969"/>
            <a:ext cx="69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add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4713" y="3079235"/>
            <a:ext cx="90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505200" y="5644632"/>
            <a:ext cx="1219200" cy="22276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429000" y="4207892"/>
            <a:ext cx="1219200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52800" y="2797020"/>
            <a:ext cx="1371600" cy="269515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99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01" y="4625705"/>
            <a:ext cx="4731080" cy="22280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3772"/>
            <a:ext cx="8229600" cy="1143000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3734"/>
            <a:ext cx="8229600" cy="52408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/>
              <a:t>I.  Introduction to source control</a:t>
            </a:r>
          </a:p>
          <a:p>
            <a:pPr marL="0" indent="0">
              <a:buNone/>
            </a:pPr>
            <a:r>
              <a:rPr lang="en-US" sz="1400"/>
              <a:t>	A. History and fundamental concepts behind source control</a:t>
            </a:r>
          </a:p>
          <a:p>
            <a:pPr marL="0" indent="0">
              <a:buNone/>
            </a:pPr>
            <a:r>
              <a:rPr lang="en-US" sz="1400"/>
              <a:t>	B. Centralized vs. distributed version control</a:t>
            </a:r>
          </a:p>
          <a:p>
            <a:pPr marL="0" lvl="0" indent="0">
              <a:buNone/>
            </a:pPr>
            <a:r>
              <a:rPr lang="en-US" sz="1400"/>
              <a:t>		 </a:t>
            </a:r>
          </a:p>
          <a:p>
            <a:pPr marL="0" indent="0">
              <a:buNone/>
            </a:pPr>
            <a:r>
              <a:rPr lang="en-US" sz="1400" b="1"/>
              <a:t>II. Introduction to </a:t>
            </a:r>
            <a:r>
              <a:rPr lang="en-US" sz="1400" b="1" err="1"/>
              <a:t>Git</a:t>
            </a:r>
            <a:r>
              <a:rPr lang="en-US" sz="1400" b="1"/>
              <a:t> </a:t>
            </a:r>
          </a:p>
          <a:p>
            <a:pPr marL="0" lvl="0" indent="0">
              <a:buNone/>
            </a:pPr>
            <a:r>
              <a:rPr lang="en-US" sz="1400"/>
              <a:t>	A. </a:t>
            </a:r>
            <a:r>
              <a:rPr lang="en-US" sz="1400" i="1"/>
              <a:t>What is </a:t>
            </a:r>
            <a:r>
              <a:rPr lang="en-US" sz="1400" i="1" err="1"/>
              <a:t>Git</a:t>
            </a:r>
            <a:r>
              <a:rPr lang="en-US" sz="1400" i="1"/>
              <a:t>? </a:t>
            </a:r>
            <a:r>
              <a:rPr lang="en-US" sz="1400"/>
              <a:t>Basic </a:t>
            </a:r>
            <a:r>
              <a:rPr lang="en-US" sz="1400" err="1"/>
              <a:t>Git</a:t>
            </a:r>
            <a:r>
              <a:rPr lang="en-US" sz="1400"/>
              <a:t> concepts and architecture </a:t>
            </a:r>
          </a:p>
          <a:p>
            <a:pPr marL="0" lvl="0" indent="0">
              <a:buNone/>
            </a:pPr>
            <a:r>
              <a:rPr lang="en-US" sz="1400"/>
              <a:t>	B. </a:t>
            </a:r>
            <a:r>
              <a:rPr lang="en-US" sz="1400" err="1"/>
              <a:t>Git</a:t>
            </a:r>
            <a:r>
              <a:rPr lang="en-US" sz="1400"/>
              <a:t> workflows: Creating a new repo  (adding, committing code)</a:t>
            </a:r>
          </a:p>
          <a:p>
            <a:pPr marL="0" indent="0">
              <a:buNone/>
            </a:pPr>
            <a:r>
              <a:rPr lang="en-US" sz="1400"/>
              <a:t>	C. HEAD</a:t>
            </a:r>
          </a:p>
          <a:p>
            <a:pPr marL="0" lvl="0" indent="0">
              <a:buNone/>
            </a:pPr>
            <a:r>
              <a:rPr lang="en-US" sz="1400"/>
              <a:t>	D. </a:t>
            </a:r>
            <a:r>
              <a:rPr lang="en-US" sz="1400" err="1"/>
              <a:t>Git</a:t>
            </a:r>
            <a:r>
              <a:rPr lang="en-US" sz="1400"/>
              <a:t> commands (checking out code)</a:t>
            </a:r>
          </a:p>
          <a:p>
            <a:pPr marL="0" lvl="0" indent="0">
              <a:buNone/>
            </a:pPr>
            <a:r>
              <a:rPr lang="en-US" sz="1400"/>
              <a:t>	E. Master </a:t>
            </a:r>
            <a:r>
              <a:rPr lang="en-US" sz="1400" err="1"/>
              <a:t>vs</a:t>
            </a:r>
            <a:r>
              <a:rPr lang="en-US" sz="1400"/>
              <a:t> branch concept</a:t>
            </a:r>
          </a:p>
          <a:p>
            <a:pPr marL="0" lvl="0" indent="0">
              <a:buNone/>
            </a:pPr>
            <a:r>
              <a:rPr lang="en-US" sz="1400"/>
              <a:t>	F. Creating a branch/switching between branches</a:t>
            </a:r>
          </a:p>
          <a:p>
            <a:pPr marL="0" lvl="0" indent="0">
              <a:buNone/>
            </a:pPr>
            <a:r>
              <a:rPr lang="en-US" sz="1400"/>
              <a:t>	G. Merging branches and resolving conflicts</a:t>
            </a:r>
          </a:p>
          <a:p>
            <a:pPr marL="0" lvl="0" indent="0">
              <a:buNone/>
            </a:pPr>
            <a:r>
              <a:rPr lang="en-US" sz="1400"/>
              <a:t>	</a:t>
            </a:r>
          </a:p>
          <a:p>
            <a:pPr marL="0" indent="0">
              <a:buNone/>
            </a:pPr>
            <a:r>
              <a:rPr lang="en-US" sz="1400" b="1"/>
              <a:t>III. Introduction to </a:t>
            </a:r>
            <a:r>
              <a:rPr lang="en-US" sz="1400" b="1" err="1"/>
              <a:t>GitHub</a:t>
            </a:r>
            <a:endParaRPr lang="en-US" sz="1400" b="1"/>
          </a:p>
          <a:p>
            <a:pPr marL="0" lvl="0" indent="0">
              <a:buNone/>
            </a:pPr>
            <a:r>
              <a:rPr lang="en-US" sz="1400"/>
              <a:t>	A. </a:t>
            </a:r>
            <a:r>
              <a:rPr lang="en-US" sz="1400" i="1"/>
              <a:t>What is </a:t>
            </a:r>
            <a:r>
              <a:rPr lang="en-US" sz="1400" i="1" err="1"/>
              <a:t>GitHub</a:t>
            </a:r>
            <a:r>
              <a:rPr lang="en-US" sz="1400" i="1"/>
              <a:t>? </a:t>
            </a:r>
            <a:r>
              <a:rPr lang="en-US" sz="1400"/>
              <a:t>Basic </a:t>
            </a:r>
            <a:r>
              <a:rPr lang="en-US" sz="1400" err="1"/>
              <a:t>GitHub</a:t>
            </a:r>
            <a:r>
              <a:rPr lang="en-US" sz="1400"/>
              <a:t> concepts</a:t>
            </a:r>
          </a:p>
          <a:p>
            <a:pPr marL="0" lvl="0" indent="0">
              <a:buNone/>
            </a:pPr>
            <a:r>
              <a:rPr lang="en-US" sz="1400"/>
              <a:t>	B. </a:t>
            </a:r>
            <a:r>
              <a:rPr lang="en-US" sz="1400" err="1"/>
              <a:t>GitHub</a:t>
            </a:r>
            <a:r>
              <a:rPr lang="en-US" sz="1400"/>
              <a:t> in practice: Distributed version control</a:t>
            </a:r>
          </a:p>
          <a:p>
            <a:pPr marL="0" lvl="0" indent="0">
              <a:buNone/>
            </a:pPr>
            <a:r>
              <a:rPr lang="en-US" sz="1400"/>
              <a:t>	C. Cloning a remote repo</a:t>
            </a:r>
          </a:p>
          <a:p>
            <a:pPr marL="0" lvl="0" indent="0">
              <a:buNone/>
            </a:pPr>
            <a:r>
              <a:rPr lang="en-US" sz="1400"/>
              <a:t>	D. Fetching/Pushing to a remote repo</a:t>
            </a:r>
          </a:p>
          <a:p>
            <a:pPr marL="0" lvl="0" indent="0">
              <a:buNone/>
            </a:pPr>
            <a:r>
              <a:rPr lang="en-US" sz="1400"/>
              <a:t>	E. Collaborating using </a:t>
            </a:r>
            <a:r>
              <a:rPr lang="en-US" sz="1400" err="1"/>
              <a:t>Git</a:t>
            </a:r>
            <a:r>
              <a:rPr lang="en-US" sz="1400"/>
              <a:t> and </a:t>
            </a:r>
            <a:r>
              <a:rPr lang="en-US" sz="1400" err="1"/>
              <a:t>GitHub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21362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 note about commit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Tell what it does (present tense)</a:t>
            </a:r>
          </a:p>
          <a:p>
            <a:endParaRPr lang="en-US"/>
          </a:p>
          <a:p>
            <a:r>
              <a:rPr lang="en-US"/>
              <a:t>Single line summary followed by blank space followed by more complete description</a:t>
            </a:r>
          </a:p>
          <a:p>
            <a:endParaRPr lang="en-US"/>
          </a:p>
          <a:p>
            <a:r>
              <a:rPr lang="en-US"/>
              <a:t>Keep lines to &lt;= 72 characters</a:t>
            </a:r>
          </a:p>
          <a:p>
            <a:endParaRPr lang="en-US"/>
          </a:p>
          <a:p>
            <a:r>
              <a:rPr lang="en-US"/>
              <a:t>Ticket or bug number helps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48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Good and bad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Bad:    </a:t>
            </a:r>
            <a:r>
              <a:rPr lang="en-US">
                <a:solidFill>
                  <a:srgbClr val="0000FF"/>
                </a:solidFill>
              </a:rPr>
              <a:t>“Typo fix”</a:t>
            </a:r>
          </a:p>
          <a:p>
            <a:pPr marL="0" indent="0">
              <a:buNone/>
            </a:pPr>
            <a:r>
              <a:rPr lang="en-US"/>
              <a:t>Good: </a:t>
            </a:r>
            <a:r>
              <a:rPr lang="en-US">
                <a:solidFill>
                  <a:srgbClr val="0000FF"/>
                </a:solidFill>
              </a:rPr>
              <a:t>“Add missing / in CSS section”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Bad:    </a:t>
            </a:r>
            <a:r>
              <a:rPr lang="en-US">
                <a:solidFill>
                  <a:srgbClr val="0000FF"/>
                </a:solidFill>
              </a:rPr>
              <a:t>“Updates the table. We’ll discuss next  </a:t>
            </a:r>
          </a:p>
          <a:p>
            <a:pPr marL="0" indent="0">
              <a:buNone/>
            </a:pPr>
            <a:r>
              <a:rPr lang="en-US">
                <a:solidFill>
                  <a:srgbClr val="0000FF"/>
                </a:solidFill>
              </a:rPr>
              <a:t>                  Monday with Darrell.”</a:t>
            </a:r>
          </a:p>
        </p:txBody>
      </p:sp>
    </p:spTree>
    <p:extLst>
      <p:ext uri="{BB962C8B-B14F-4D97-AF65-F5344CB8AC3E}">
        <p14:creationId xmlns:p14="http://schemas.microsoft.com/office/powerpoint/2010/main" val="4232041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0700" y="1252835"/>
            <a:ext cx="45873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Bad</a:t>
            </a:r>
            <a:r>
              <a:rPr lang="en-US" sz="2400">
                <a:solidFill>
                  <a:srgbClr val="0000FF"/>
                </a:solidFill>
              </a:rPr>
              <a:t>:   </a:t>
            </a:r>
            <a:r>
              <a:rPr lang="en-US" sz="2400" err="1">
                <a:solidFill>
                  <a:srgbClr val="0000FF"/>
                </a:solidFill>
              </a:rPr>
              <a:t>git</a:t>
            </a:r>
            <a:r>
              <a:rPr lang="en-US" sz="2400">
                <a:solidFill>
                  <a:srgbClr val="0000FF"/>
                </a:solidFill>
              </a:rPr>
              <a:t> commit -m "Fix login bug”</a:t>
            </a:r>
          </a:p>
          <a:p>
            <a:r>
              <a:rPr lang="en-US" sz="2400"/>
              <a:t>Good: </a:t>
            </a:r>
            <a:r>
              <a:rPr lang="en-US" sz="2400" err="1">
                <a:solidFill>
                  <a:srgbClr val="0000FF"/>
                </a:solidFill>
              </a:rPr>
              <a:t>git</a:t>
            </a:r>
            <a:r>
              <a:rPr lang="en-US" sz="2400">
                <a:solidFill>
                  <a:srgbClr val="0000FF"/>
                </a:solidFill>
              </a:rPr>
              <a:t> commit -m </a:t>
            </a:r>
            <a:endParaRPr lang="en-US" sz="2400"/>
          </a:p>
        </p:txBody>
      </p:sp>
      <p:pic>
        <p:nvPicPr>
          <p:cNvPr id="6" name="Picture 5" descr="Screen Shot 2016-05-02 at 5.5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200400"/>
            <a:ext cx="8191500" cy="3340100"/>
          </a:xfrm>
          <a:prstGeom prst="rect">
            <a:avLst/>
          </a:prstGeom>
        </p:spPr>
      </p:pic>
      <p:sp>
        <p:nvSpPr>
          <p:cNvPr id="8" name="Bent-Up Arrow 7"/>
          <p:cNvSpPr/>
          <p:nvPr/>
        </p:nvSpPr>
        <p:spPr>
          <a:xfrm rot="10800000" flipH="1">
            <a:off x="3487733" y="1857967"/>
            <a:ext cx="838200" cy="838200"/>
          </a:xfrm>
          <a:prstGeom prst="bentUpArrow">
            <a:avLst>
              <a:gd name="adj1" fmla="val 8333"/>
              <a:gd name="adj2" fmla="val 19167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45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How to I see what was done?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0000FF"/>
                </a:solidFill>
              </a:rPr>
              <a:t>   </a:t>
            </a: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log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Screen Shot 2016-05-02 at 6.1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667000"/>
            <a:ext cx="638008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82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2 at 6.28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5600"/>
            <a:ext cx="5821101" cy="647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4200" y="1727200"/>
            <a:ext cx="1814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6600"/>
                </a:solidFill>
              </a:rPr>
              <a:t>Checksums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4419602" y="660400"/>
            <a:ext cx="2514598" cy="1328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 flipV="1">
            <a:off x="4419602" y="1460500"/>
            <a:ext cx="2514598" cy="5283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>
            <a:off x="4419602" y="1988810"/>
            <a:ext cx="2514598" cy="2616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</p:cNvCxnSpPr>
          <p:nvPr/>
        </p:nvCxnSpPr>
        <p:spPr>
          <a:xfrm flipH="1">
            <a:off x="4419602" y="1988810"/>
            <a:ext cx="2514598" cy="1109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1"/>
          </p:cNvCxnSpPr>
          <p:nvPr/>
        </p:nvCxnSpPr>
        <p:spPr>
          <a:xfrm flipH="1">
            <a:off x="4419602" y="1988810"/>
            <a:ext cx="2514598" cy="2016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934200" y="2250420"/>
            <a:ext cx="212109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6600"/>
                </a:solidFill>
              </a:rPr>
              <a:t>generated by </a:t>
            </a:r>
          </a:p>
          <a:p>
            <a:r>
              <a:rPr lang="en-US" sz="2800">
                <a:solidFill>
                  <a:srgbClr val="FF6600"/>
                </a:solidFill>
              </a:rPr>
              <a:t>SHA1 </a:t>
            </a:r>
          </a:p>
          <a:p>
            <a:r>
              <a:rPr lang="en-US" sz="2800">
                <a:solidFill>
                  <a:srgbClr val="FF6600"/>
                </a:solidFill>
              </a:rPr>
              <a:t>encryption</a:t>
            </a:r>
          </a:p>
          <a:p>
            <a:r>
              <a:rPr lang="en-US" sz="2800">
                <a:solidFill>
                  <a:srgbClr val="FF6600"/>
                </a:solidFill>
              </a:rPr>
              <a:t>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48500" y="1717020"/>
            <a:ext cx="135022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6600"/>
                </a:solidFill>
              </a:rPr>
              <a:t>“SHA</a:t>
            </a:r>
            <a:r>
              <a:rPr lang="en-US" sz="2800">
                <a:solidFill>
                  <a:srgbClr val="FF6600"/>
                </a:solidFill>
              </a:rPr>
              <a:t>s</a:t>
            </a:r>
            <a:r>
              <a:rPr lang="en-US" sz="3200">
                <a:solidFill>
                  <a:srgbClr val="FF66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568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/>
      <p:bldP spid="2" grpId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The HEAD pointer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015" y="609600"/>
            <a:ext cx="3554785" cy="2971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600200"/>
            <a:ext cx="7917552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/>
              <a:t>points to a specific commit in repo</a:t>
            </a:r>
          </a:p>
          <a:p>
            <a:pPr marL="285750" indent="-285750">
              <a:buFontTx/>
              <a:buChar char="-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as new commits are made, the pointer </a:t>
            </a:r>
          </a:p>
          <a:p>
            <a:r>
              <a:rPr lang="en-US" sz="2000"/>
              <a:t>      changes</a:t>
            </a:r>
          </a:p>
          <a:p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 b="1">
                <a:solidFill>
                  <a:srgbClr val="0000FF"/>
                </a:solidFill>
              </a:rPr>
              <a:t>HEAD always points to the “tip” of the  </a:t>
            </a:r>
          </a:p>
          <a:p>
            <a:r>
              <a:rPr lang="en-US" sz="2000" b="1">
                <a:solidFill>
                  <a:srgbClr val="0000FF"/>
                </a:solidFill>
              </a:rPr>
              <a:t>      currently checked-out branch in the repo</a:t>
            </a:r>
          </a:p>
          <a:p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(not the working directory or staging index)</a:t>
            </a:r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last state of repo (what was checked out initially)</a:t>
            </a:r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HEAD points to parent of next commit (where writing the next commit </a:t>
            </a:r>
          </a:p>
          <a:p>
            <a:r>
              <a:rPr lang="en-US" sz="2000"/>
              <a:t>       takes place)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93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3500" y="27813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Y4f7uiPRRo…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3314700" y="27813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Pu87rRi4DD..</a:t>
            </a:r>
          </a:p>
        </p:txBody>
      </p:sp>
      <p:sp>
        <p:nvSpPr>
          <p:cNvPr id="6" name="Rectangle 5"/>
          <p:cNvSpPr/>
          <p:nvPr/>
        </p:nvSpPr>
        <p:spPr>
          <a:xfrm>
            <a:off x="5219700" y="27813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Qs2o0k64ja…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7124700" y="27813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i7Ewd37kL9…</a:t>
            </a:r>
          </a:p>
        </p:txBody>
      </p:sp>
      <p:cxnSp>
        <p:nvCxnSpPr>
          <p:cNvPr id="9" name="Straight Connector 8"/>
          <p:cNvCxnSpPr>
            <a:stCxn id="4" idx="3"/>
            <a:endCxn id="5" idx="1"/>
          </p:cNvCxnSpPr>
          <p:nvPr/>
        </p:nvCxnSpPr>
        <p:spPr>
          <a:xfrm>
            <a:off x="2857500" y="3009900"/>
            <a:ext cx="457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3"/>
            <a:endCxn id="6" idx="1"/>
          </p:cNvCxnSpPr>
          <p:nvPr/>
        </p:nvCxnSpPr>
        <p:spPr>
          <a:xfrm>
            <a:off x="4838700" y="30099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3"/>
            <a:endCxn id="7" idx="1"/>
          </p:cNvCxnSpPr>
          <p:nvPr/>
        </p:nvCxnSpPr>
        <p:spPr>
          <a:xfrm>
            <a:off x="6743700" y="30099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7498751" y="3365500"/>
            <a:ext cx="788672" cy="1073210"/>
            <a:chOff x="7498751" y="3365500"/>
            <a:chExt cx="788672" cy="1073210"/>
          </a:xfrm>
        </p:grpSpPr>
        <p:sp>
          <p:nvSpPr>
            <p:cNvPr id="14" name="TextBox 13"/>
            <p:cNvSpPr txBox="1"/>
            <p:nvPr/>
          </p:nvSpPr>
          <p:spPr>
            <a:xfrm>
              <a:off x="7498751" y="4038600"/>
              <a:ext cx="788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/>
                <a:t>HEAD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7886700" y="3365500"/>
              <a:ext cx="0" cy="533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372100" y="19616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Parent of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444100" y="22269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40100" y="20100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Parent of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561900" y="2275364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96000" y="20100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Parent of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568000" y="2275364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22179" y="1079500"/>
            <a:ext cx="133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Last commit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8287423" y="1448832"/>
            <a:ext cx="132677" cy="11752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333500" y="3365500"/>
            <a:ext cx="5715000" cy="1676400"/>
            <a:chOff x="685800" y="3352800"/>
            <a:chExt cx="5715000" cy="1676400"/>
          </a:xfrm>
        </p:grpSpPr>
        <p:sp>
          <p:nvSpPr>
            <p:cNvPr id="32" name="Rectangle 31"/>
            <p:cNvSpPr/>
            <p:nvPr/>
          </p:nvSpPr>
          <p:spPr>
            <a:xfrm>
              <a:off x="685800" y="4572000"/>
              <a:ext cx="1524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9i5Tyh67dg..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2324100" y="3352800"/>
              <a:ext cx="4076700" cy="12260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190500" y="2226965"/>
            <a:ext cx="85676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/>
          </a:p>
          <a:p>
            <a:endParaRPr lang="en-US" b="1"/>
          </a:p>
          <a:p>
            <a:r>
              <a:rPr lang="en-US" b="1"/>
              <a:t>master</a:t>
            </a:r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</p:txBody>
      </p:sp>
      <p:sp>
        <p:nvSpPr>
          <p:cNvPr id="37" name="Rectangle 36"/>
          <p:cNvSpPr/>
          <p:nvPr/>
        </p:nvSpPr>
        <p:spPr>
          <a:xfrm>
            <a:off x="190500" y="4591566"/>
            <a:ext cx="848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branch</a:t>
            </a:r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857500" y="4583688"/>
            <a:ext cx="3962400" cy="458212"/>
            <a:chOff x="2857500" y="4583688"/>
            <a:chExt cx="3962400" cy="458212"/>
          </a:xfrm>
        </p:grpSpPr>
        <p:sp>
          <p:nvSpPr>
            <p:cNvPr id="41" name="Rectangle 40"/>
            <p:cNvSpPr/>
            <p:nvPr/>
          </p:nvSpPr>
          <p:spPr>
            <a:xfrm>
              <a:off x="3314700" y="4583688"/>
              <a:ext cx="1524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oe48Hr3Gh9..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295900" y="4584700"/>
              <a:ext cx="1524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d3Ui94Hje4...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2857500" y="4799588"/>
              <a:ext cx="457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838700" y="4812288"/>
              <a:ext cx="457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878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48148E-6 L -0.63819 0.2865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10" y="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819 0.28658 L -0.23819 0.28658 " pathEditMode="relative" ptsTypes="AA"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819 0.28658 L 6.38889E-6 -1.48148E-6 " pathEditMode="relative" ptsTypes="AA">
                                      <p:cBhvr>
                                        <p:cTn id="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/>
              <a:t>Which</a:t>
            </a:r>
            <a:r>
              <a:rPr lang="en-US" b="1"/>
              <a:t> files were changed and where do they sit in the three tree?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status </a:t>
            </a:r>
            <a:r>
              <a:rPr lang="en-US"/>
              <a:t>– allows one to see where files are in the three tree scheme</a:t>
            </a:r>
          </a:p>
        </p:txBody>
      </p:sp>
      <p:pic>
        <p:nvPicPr>
          <p:cNvPr id="5" name="Picture 4" descr="Screen Shot 2016-05-03 at 11.06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724400"/>
            <a:ext cx="5708073" cy="12192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69949" y="2865568"/>
            <a:ext cx="1601461" cy="3206754"/>
            <a:chOff x="3315510" y="2047719"/>
            <a:chExt cx="2378610" cy="4426173"/>
          </a:xfrm>
        </p:grpSpPr>
        <p:grpSp>
          <p:nvGrpSpPr>
            <p:cNvPr id="7" name="Group 6"/>
            <p:cNvGrpSpPr/>
            <p:nvPr/>
          </p:nvGrpSpPr>
          <p:grpSpPr>
            <a:xfrm>
              <a:off x="3382720" y="2047719"/>
              <a:ext cx="2311400" cy="4426173"/>
              <a:chOff x="5410200" y="1676400"/>
              <a:chExt cx="2311400" cy="4426173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410200" y="3429000"/>
                <a:ext cx="2286000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>
                    <a:solidFill>
                      <a:srgbClr val="000000"/>
                    </a:solidFill>
                  </a:rPr>
                  <a:t>Staging index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435600" y="5188173"/>
                <a:ext cx="22860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rgbClr val="000000"/>
                    </a:solidFill>
                  </a:rPr>
                  <a:t>working</a:t>
                </a:r>
                <a:endParaRPr lang="en-US" sz="24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410200" y="1676400"/>
                <a:ext cx="22860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rgbClr val="000000"/>
                    </a:solidFill>
                  </a:rPr>
                  <a:t>Repository 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492430" y="4975440"/>
              <a:ext cx="694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   add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15510" y="3244334"/>
              <a:ext cx="903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commit</a:t>
              </a: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V="1">
            <a:off x="8153400" y="3528049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153400" y="4802567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Screen Shot 2016-05-03 at 11.11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16359"/>
            <a:ext cx="67437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69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/>
              <a:t>What</a:t>
            </a:r>
            <a:r>
              <a:rPr lang="en-US" b="1"/>
              <a:t> changed in working directory?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diff </a:t>
            </a:r>
            <a:r>
              <a:rPr lang="en-US"/>
              <a:t>– compares changes to files between repo and working directory</a:t>
            </a:r>
          </a:p>
          <a:p>
            <a:endParaRPr lang="en-US"/>
          </a:p>
        </p:txBody>
      </p:sp>
      <p:pic>
        <p:nvPicPr>
          <p:cNvPr id="5" name="Picture 4" descr="Screen Shot 2016-05-03 at 11.37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82898"/>
            <a:ext cx="6019800" cy="16647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5105400"/>
            <a:ext cx="58473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/>
          </a:p>
          <a:p>
            <a:r>
              <a:rPr lang="en-US" sz="2000" i="1"/>
              <a:t>Note</a:t>
            </a:r>
            <a:r>
              <a:rPr lang="en-US" sz="2000"/>
              <a:t>: </a:t>
            </a:r>
            <a:r>
              <a:rPr lang="en-US" sz="2000" err="1">
                <a:solidFill>
                  <a:srgbClr val="0000FF"/>
                </a:solidFill>
              </a:rPr>
              <a:t>git</a:t>
            </a:r>
            <a:r>
              <a:rPr lang="en-US" sz="2000">
                <a:solidFill>
                  <a:srgbClr val="0000FF"/>
                </a:solidFill>
              </a:rPr>
              <a:t> diff --staged - </a:t>
            </a:r>
            <a:r>
              <a:rPr lang="en-US" sz="2000">
                <a:solidFill>
                  <a:srgbClr val="000000"/>
                </a:solidFill>
              </a:rPr>
              <a:t>compares staging index to repo</a:t>
            </a:r>
          </a:p>
          <a:p>
            <a:endParaRPr lang="en-US" sz="2000"/>
          </a:p>
          <a:p>
            <a:r>
              <a:rPr lang="en-US" sz="2000" i="1"/>
              <a:t>Note</a:t>
            </a:r>
            <a:r>
              <a:rPr lang="en-US" sz="2000"/>
              <a:t>: </a:t>
            </a:r>
            <a:r>
              <a:rPr lang="en-US" sz="2000" err="1">
                <a:solidFill>
                  <a:srgbClr val="0000FF"/>
                </a:solidFill>
              </a:rPr>
              <a:t>git</a:t>
            </a:r>
            <a:r>
              <a:rPr lang="en-US" sz="2000">
                <a:solidFill>
                  <a:srgbClr val="0000FF"/>
                </a:solidFill>
              </a:rPr>
              <a:t> diff filename </a:t>
            </a:r>
            <a:r>
              <a:rPr lang="en-US" sz="2000"/>
              <a:t>can be used as well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252848" y="3199190"/>
            <a:ext cx="1601461" cy="3206754"/>
            <a:chOff x="3315510" y="2047719"/>
            <a:chExt cx="2378610" cy="4426173"/>
          </a:xfrm>
        </p:grpSpPr>
        <p:grpSp>
          <p:nvGrpSpPr>
            <p:cNvPr id="8" name="Group 7"/>
            <p:cNvGrpSpPr/>
            <p:nvPr/>
          </p:nvGrpSpPr>
          <p:grpSpPr>
            <a:xfrm>
              <a:off x="3382720" y="2047719"/>
              <a:ext cx="2311400" cy="4426173"/>
              <a:chOff x="5410200" y="1676400"/>
              <a:chExt cx="2311400" cy="4426173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5410200" y="3429000"/>
                <a:ext cx="2286000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>
                    <a:solidFill>
                      <a:srgbClr val="000000"/>
                    </a:solidFill>
                  </a:rPr>
                  <a:t>Staging index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435600" y="5188173"/>
                <a:ext cx="22860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rgbClr val="000000"/>
                    </a:solidFill>
                  </a:rPr>
                  <a:t>working</a:t>
                </a:r>
                <a:endParaRPr lang="en-US" sz="240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410200" y="1676400"/>
                <a:ext cx="22860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rgbClr val="000000"/>
                    </a:solidFill>
                  </a:rPr>
                  <a:t>Repository 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492430" y="4975440"/>
              <a:ext cx="694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   add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15510" y="3244334"/>
              <a:ext cx="903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commit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8136299" y="3861671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36299" y="5136189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75505" y="3352800"/>
            <a:ext cx="20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Line numbers in file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14800" y="3697674"/>
            <a:ext cx="1071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Removed</a:t>
            </a:r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209800" y="3581400"/>
            <a:ext cx="2265705" cy="3810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920460" y="3962400"/>
            <a:ext cx="1194340" cy="1905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48200" y="4099613"/>
            <a:ext cx="79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Added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451101" y="4333715"/>
            <a:ext cx="2197099" cy="770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913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Deleting files from the repo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</a:t>
            </a:r>
            <a:r>
              <a:rPr lang="en-US" err="1">
                <a:solidFill>
                  <a:srgbClr val="0000FF"/>
                </a:solidFill>
              </a:rPr>
              <a:t>rm</a:t>
            </a:r>
            <a:r>
              <a:rPr lang="en-US">
                <a:solidFill>
                  <a:srgbClr val="0000FF"/>
                </a:solidFill>
              </a:rPr>
              <a:t> </a:t>
            </a:r>
            <a:r>
              <a:rPr lang="en-US" err="1"/>
              <a:t>filename.txt</a:t>
            </a:r>
            <a:endParaRPr lang="en-US"/>
          </a:p>
          <a:p>
            <a:pPr marL="0" indent="0">
              <a:buNone/>
            </a:pPr>
            <a:endParaRPr lang="en-US" sz="2400"/>
          </a:p>
          <a:p>
            <a:pPr>
              <a:spcBef>
                <a:spcPts val="0"/>
              </a:spcBef>
            </a:pPr>
            <a:r>
              <a:rPr lang="en-US"/>
              <a:t>moves deleted file change to staging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    area</a:t>
            </a:r>
          </a:p>
          <a:p>
            <a:endParaRPr lang="en-US"/>
          </a:p>
          <a:p>
            <a:pPr>
              <a:spcBef>
                <a:spcPts val="0"/>
              </a:spcBef>
            </a:pPr>
            <a:r>
              <a:rPr lang="en-US"/>
              <a:t>It is not enough to delete the file in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    your working directory. You must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    commit the change.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72699" y="1905000"/>
            <a:ext cx="1601461" cy="3206754"/>
            <a:chOff x="7272699" y="1905000"/>
            <a:chExt cx="1601461" cy="3206754"/>
          </a:xfrm>
        </p:grpSpPr>
        <p:grpSp>
          <p:nvGrpSpPr>
            <p:cNvPr id="5" name="Group 4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>
                      <a:solidFill>
                        <a:srgbClr val="000000"/>
                      </a:solidFill>
                    </a:rPr>
                    <a:t>working</a:t>
                  </a:r>
                  <a:endParaRPr lang="en-US" sz="2400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3492430" y="4975440"/>
                <a:ext cx="694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   add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315510" y="3244334"/>
                <a:ext cx="9030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commit</a:t>
                </a:r>
              </a:p>
            </p:txBody>
          </p:sp>
        </p:grpSp>
        <p:cxnSp>
          <p:nvCxnSpPr>
            <p:cNvPr id="12" name="Straight Arrow Connector 11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18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What is a ‘version control system?’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way to manage files and directories</a:t>
            </a:r>
          </a:p>
          <a:p>
            <a:endParaRPr lang="en-US"/>
          </a:p>
          <a:p>
            <a:r>
              <a:rPr lang="en-US"/>
              <a:t>track changes over time</a:t>
            </a:r>
          </a:p>
          <a:p>
            <a:endParaRPr lang="en-US"/>
          </a:p>
          <a:p>
            <a:r>
              <a:rPr lang="en-US"/>
              <a:t>recall previous versions </a:t>
            </a:r>
          </a:p>
          <a:p>
            <a:endParaRPr lang="en-US"/>
          </a:p>
          <a:p>
            <a:r>
              <a:rPr lang="en-US"/>
              <a:t>‘source control’ is a subset of a VCS.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2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Deleting files from the repo</a:t>
            </a:r>
            <a:endParaRPr lang="en-US"/>
          </a:p>
        </p:txBody>
      </p:sp>
      <p:pic>
        <p:nvPicPr>
          <p:cNvPr id="4" name="Picture 3" descr="Screen Shot 2016-05-03 at 1.06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600200"/>
            <a:ext cx="7099300" cy="3810000"/>
          </a:xfrm>
          <a:prstGeom prst="rect">
            <a:avLst/>
          </a:prstGeom>
        </p:spPr>
      </p:pic>
      <p:pic>
        <p:nvPicPr>
          <p:cNvPr id="5" name="Picture 4" descr="Screen Shot 2016-05-03 at 1.09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543550"/>
            <a:ext cx="7073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39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(renaming)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mv   </a:t>
            </a:r>
            <a:r>
              <a:rPr lang="en-US"/>
              <a:t>filename1.txt   filename2.txt</a:t>
            </a:r>
          </a:p>
        </p:txBody>
      </p:sp>
      <p:pic>
        <p:nvPicPr>
          <p:cNvPr id="4" name="Picture 3" descr="Screen Shot 2016-05-03 at 1.1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4600"/>
            <a:ext cx="6692900" cy="133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" y="4387334"/>
            <a:ext cx="481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Note</a:t>
            </a:r>
            <a:r>
              <a:rPr lang="en-US"/>
              <a:t>: File file1.txt was committed to repo earlier.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347751" y="3352800"/>
            <a:ext cx="1601461" cy="3206754"/>
            <a:chOff x="7272699" y="1905000"/>
            <a:chExt cx="1601461" cy="3206754"/>
          </a:xfrm>
        </p:grpSpPr>
        <p:grpSp>
          <p:nvGrpSpPr>
            <p:cNvPr id="7" name="Group 6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>
                      <a:solidFill>
                        <a:srgbClr val="000000"/>
                      </a:solidFill>
                    </a:rPr>
                    <a:t>working</a:t>
                  </a:r>
                  <a:endParaRPr lang="en-US" sz="240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3492430" y="4975440"/>
                <a:ext cx="694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   add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15510" y="3244334"/>
                <a:ext cx="9030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commit</a:t>
                </a:r>
              </a:p>
            </p:txBody>
          </p:sp>
        </p:grpSp>
        <p:cxnSp>
          <p:nvCxnSpPr>
            <p:cNvPr id="8" name="Straight Arrow Connector 7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0619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10"/>
          <p:cNvSpPr/>
          <p:nvPr/>
        </p:nvSpPr>
        <p:spPr>
          <a:xfrm>
            <a:off x="5154675" y="2438400"/>
            <a:ext cx="3276600" cy="2971800"/>
          </a:xfrm>
          <a:prstGeom prst="cloud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Good news!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err="1"/>
              <a:t>git</a:t>
            </a:r>
            <a:r>
              <a:rPr lang="en-US"/>
              <a:t> init</a:t>
            </a:r>
          </a:p>
          <a:p>
            <a:pPr marL="0" indent="0">
              <a:buNone/>
            </a:pPr>
            <a:r>
              <a:rPr lang="en-US" err="1"/>
              <a:t>git</a:t>
            </a:r>
            <a:r>
              <a:rPr lang="en-US"/>
              <a:t> status</a:t>
            </a:r>
          </a:p>
          <a:p>
            <a:pPr marL="0" indent="0">
              <a:buNone/>
            </a:pPr>
            <a:r>
              <a:rPr lang="en-US" err="1"/>
              <a:t>git</a:t>
            </a:r>
            <a:r>
              <a:rPr lang="en-US"/>
              <a:t> log</a:t>
            </a:r>
          </a:p>
          <a:p>
            <a:pPr marL="0" indent="0">
              <a:buNone/>
            </a:pPr>
            <a:r>
              <a:rPr lang="en-US" err="1"/>
              <a:t>git</a:t>
            </a:r>
            <a:r>
              <a:rPr lang="en-US"/>
              <a:t> add</a:t>
            </a:r>
          </a:p>
          <a:p>
            <a:pPr marL="0" indent="0">
              <a:buNone/>
            </a:pPr>
            <a:r>
              <a:rPr lang="en-US" err="1"/>
              <a:t>git</a:t>
            </a:r>
            <a:r>
              <a:rPr lang="en-US"/>
              <a:t> commit</a:t>
            </a:r>
          </a:p>
          <a:p>
            <a:pPr marL="0" indent="0">
              <a:buNone/>
            </a:pPr>
            <a:r>
              <a:rPr lang="en-US" err="1"/>
              <a:t>git</a:t>
            </a:r>
            <a:r>
              <a:rPr lang="en-US"/>
              <a:t> diff</a:t>
            </a:r>
          </a:p>
          <a:p>
            <a:pPr marL="0" indent="0">
              <a:buNone/>
            </a:pPr>
            <a:r>
              <a:rPr lang="en-US" err="1"/>
              <a:t>git</a:t>
            </a:r>
            <a:r>
              <a:rPr lang="en-US"/>
              <a:t> </a:t>
            </a:r>
            <a:r>
              <a:rPr lang="en-US" err="1"/>
              <a:t>rm</a:t>
            </a:r>
            <a:endParaRPr lang="en-US"/>
          </a:p>
          <a:p>
            <a:pPr marL="0" indent="0">
              <a:buNone/>
            </a:pPr>
            <a:r>
              <a:rPr lang="en-US" err="1"/>
              <a:t>git</a:t>
            </a:r>
            <a:r>
              <a:rPr lang="en-US"/>
              <a:t> mv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514600" y="1752600"/>
            <a:ext cx="2514600" cy="1905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514600" y="3657600"/>
            <a:ext cx="2514600" cy="2057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34000" y="3472934"/>
            <a:ext cx="3071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75% of the time you’ll be using</a:t>
            </a:r>
          </a:p>
          <a:p>
            <a:r>
              <a:rPr lang="en-US"/>
              <a:t> only these commands</a:t>
            </a:r>
          </a:p>
        </p:txBody>
      </p:sp>
    </p:spTree>
    <p:extLst>
      <p:ext uri="{BB962C8B-B14F-4D97-AF65-F5344CB8AC3E}">
        <p14:creationId xmlns:p14="http://schemas.microsoft.com/office/powerpoint/2010/main" val="2989949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What if I want to undo changes made to working directory?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checkout </a:t>
            </a:r>
            <a:r>
              <a:rPr lang="en-US" i="1"/>
              <a:t>something</a:t>
            </a:r>
            <a:endParaRPr lang="en-US"/>
          </a:p>
          <a:p>
            <a:pPr marL="0" indent="0">
              <a:buNone/>
            </a:pPr>
            <a:r>
              <a:rPr lang="en-US" sz="2400"/>
              <a:t>      (where “something” is a file or an entire branch)</a:t>
            </a:r>
          </a:p>
          <a:p>
            <a:pPr marL="0" indent="0">
              <a:buNone/>
            </a:pPr>
            <a:endParaRPr lang="en-US"/>
          </a:p>
          <a:p>
            <a:r>
              <a:rPr lang="en-US" err="1"/>
              <a:t>git</a:t>
            </a:r>
            <a:r>
              <a:rPr lang="en-US"/>
              <a:t> checkout will grab the</a:t>
            </a:r>
          </a:p>
          <a:p>
            <a:pPr marL="0" indent="0">
              <a:buNone/>
            </a:pPr>
            <a:r>
              <a:rPr lang="en-US"/>
              <a:t>    file from the repo</a:t>
            </a:r>
          </a:p>
          <a:p>
            <a:pPr marL="0" indent="0">
              <a:buNone/>
            </a:pPr>
            <a:endParaRPr lang="en-US"/>
          </a:p>
          <a:p>
            <a:r>
              <a:rPr lang="en-US" i="1"/>
              <a:t>Example:</a:t>
            </a:r>
            <a:r>
              <a:rPr lang="en-US"/>
              <a:t> </a:t>
            </a: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checkout -- file1.txt</a:t>
            </a: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/>
              <a:t>    </a:t>
            </a:r>
            <a:r>
              <a:rPr lang="en-US" sz="2400"/>
              <a:t>(“checkout file ‘file1.txt’ from the current branch”)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572000" y="4946899"/>
            <a:ext cx="533400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7393002" y="2083045"/>
            <a:ext cx="1556210" cy="3206754"/>
            <a:chOff x="7317950" y="1905000"/>
            <a:chExt cx="1556210" cy="3206754"/>
          </a:xfrm>
        </p:grpSpPr>
        <p:grpSp>
          <p:nvGrpSpPr>
            <p:cNvPr id="10" name="Group 9"/>
            <p:cNvGrpSpPr/>
            <p:nvPr/>
          </p:nvGrpSpPr>
          <p:grpSpPr>
            <a:xfrm>
              <a:off x="7317950" y="1905000"/>
              <a:ext cx="1556210" cy="3206754"/>
              <a:chOff x="5410200" y="1676400"/>
              <a:chExt cx="2311400" cy="4426173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5410200" y="3429000"/>
                <a:ext cx="2286000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>
                    <a:solidFill>
                      <a:srgbClr val="000000"/>
                    </a:solidFill>
                  </a:rPr>
                  <a:t>Staging index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435600" y="5188173"/>
                <a:ext cx="22860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rgbClr val="000000"/>
                    </a:solidFill>
                  </a:rPr>
                  <a:t>working</a:t>
                </a:r>
                <a:endParaRPr lang="en-US" sz="240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410200" y="1676400"/>
                <a:ext cx="22860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rgbClr val="000000"/>
                    </a:solidFill>
                  </a:rPr>
                  <a:t>Repository </a:t>
                </a:r>
              </a:p>
            </p:txBody>
          </p:sp>
        </p:grpSp>
        <p:cxnSp>
          <p:nvCxnSpPr>
            <p:cNvPr id="8" name="Straight Arrow Connector 7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urved Connector 15"/>
          <p:cNvCxnSpPr>
            <a:cxnSpLocks noChangeAspect="1"/>
          </p:cNvCxnSpPr>
          <p:nvPr/>
        </p:nvCxnSpPr>
        <p:spPr>
          <a:xfrm rot="7860000" flipV="1">
            <a:off x="6521941" y="2897077"/>
            <a:ext cx="1651620" cy="156362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93991" y="3504082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checkout</a:t>
            </a:r>
          </a:p>
        </p:txBody>
      </p:sp>
    </p:spTree>
    <p:extLst>
      <p:ext uri="{BB962C8B-B14F-4D97-AF65-F5344CB8AC3E}">
        <p14:creationId xmlns:p14="http://schemas.microsoft.com/office/powerpoint/2010/main" val="32829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What if I want to undo changes added to staging area?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reset </a:t>
            </a:r>
            <a:r>
              <a:rPr lang="en-US"/>
              <a:t>HEAD </a:t>
            </a:r>
            <a:r>
              <a:rPr lang="en-US" err="1"/>
              <a:t>filename.txt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155047" y="2286000"/>
            <a:ext cx="1601461" cy="3206754"/>
            <a:chOff x="7272699" y="1905000"/>
            <a:chExt cx="1601461" cy="3206754"/>
          </a:xfrm>
        </p:grpSpPr>
        <p:grpSp>
          <p:nvGrpSpPr>
            <p:cNvPr id="5" name="Group 4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>
                      <a:solidFill>
                        <a:srgbClr val="000000"/>
                      </a:solidFill>
                    </a:rPr>
                    <a:t>working</a:t>
                  </a:r>
                  <a:endParaRPr lang="en-US" sz="2400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3492430" y="4975440"/>
                <a:ext cx="694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   add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315510" y="3244334"/>
                <a:ext cx="9030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commit</a:t>
                </a:r>
              </a:p>
            </p:txBody>
          </p:sp>
        </p:grpSp>
        <p:cxnSp>
          <p:nvCxnSpPr>
            <p:cNvPr id="6" name="Straight Arrow Connector 5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Screen Shot 2016-05-03 at 2.34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40228"/>
            <a:ext cx="69215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34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What if I want to undo changes committed to the repo?</a:t>
            </a:r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319613" y="2286000"/>
            <a:ext cx="1601461" cy="3206754"/>
            <a:chOff x="7272699" y="1905000"/>
            <a:chExt cx="1601461" cy="3206754"/>
          </a:xfrm>
        </p:grpSpPr>
        <p:grpSp>
          <p:nvGrpSpPr>
            <p:cNvPr id="6" name="Group 5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>
                      <a:solidFill>
                        <a:srgbClr val="000000"/>
                      </a:solidFill>
                    </a:rPr>
                    <a:t>working</a:t>
                  </a:r>
                  <a:endParaRPr lang="en-US" sz="2400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3492430" y="4975440"/>
                <a:ext cx="694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   add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15510" y="3244334"/>
                <a:ext cx="9030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commit</a:t>
                </a: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57200" y="1650809"/>
            <a:ext cx="6622326" cy="3539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err="1">
                <a:solidFill>
                  <a:srgbClr val="0000FF"/>
                </a:solidFill>
              </a:rPr>
              <a:t>git</a:t>
            </a:r>
            <a:r>
              <a:rPr lang="en-US" sz="2800">
                <a:solidFill>
                  <a:srgbClr val="0000FF"/>
                </a:solidFill>
              </a:rPr>
              <a:t> commit --amend -m “message”</a:t>
            </a:r>
            <a:endParaRPr lang="en-US" sz="2800"/>
          </a:p>
          <a:p>
            <a:endParaRPr lang="en-US" sz="2800"/>
          </a:p>
          <a:p>
            <a:pPr marL="457200" indent="-457200">
              <a:buFont typeface="Arial"/>
              <a:buChar char="•"/>
            </a:pPr>
            <a:r>
              <a:rPr lang="en-US" sz="2800"/>
              <a:t>allows one to amend a change to the last</a:t>
            </a:r>
          </a:p>
          <a:p>
            <a:r>
              <a:rPr lang="en-US" sz="2800"/>
              <a:t>              commit</a:t>
            </a:r>
          </a:p>
          <a:p>
            <a:endParaRPr lang="en-US" sz="2800"/>
          </a:p>
          <a:p>
            <a:pPr marL="457200" indent="-457200">
              <a:buFont typeface="Arial"/>
              <a:buChar char="•"/>
            </a:pPr>
            <a:r>
              <a:rPr lang="en-US" sz="2800"/>
              <a:t>anything in staging area will be amended </a:t>
            </a:r>
          </a:p>
          <a:p>
            <a:r>
              <a:rPr lang="en-US" sz="2800"/>
              <a:t>              to the last commit </a:t>
            </a:r>
          </a:p>
          <a:p>
            <a:r>
              <a:rPr lang="en-US" sz="2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2896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3500" y="27813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Y4f7uiPRRo…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3314700" y="27813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Pu87rRi4DD..</a:t>
            </a:r>
          </a:p>
        </p:txBody>
      </p:sp>
      <p:sp>
        <p:nvSpPr>
          <p:cNvPr id="6" name="Rectangle 5"/>
          <p:cNvSpPr/>
          <p:nvPr/>
        </p:nvSpPr>
        <p:spPr>
          <a:xfrm>
            <a:off x="5219700" y="27813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Qs2o0k64ja…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7124700" y="27813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i7Ewd37kL9…</a:t>
            </a:r>
          </a:p>
        </p:txBody>
      </p:sp>
      <p:cxnSp>
        <p:nvCxnSpPr>
          <p:cNvPr id="9" name="Straight Connector 8"/>
          <p:cNvCxnSpPr>
            <a:stCxn id="4" idx="3"/>
            <a:endCxn id="5" idx="1"/>
          </p:cNvCxnSpPr>
          <p:nvPr/>
        </p:nvCxnSpPr>
        <p:spPr>
          <a:xfrm>
            <a:off x="2857500" y="3009900"/>
            <a:ext cx="457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3"/>
            <a:endCxn id="6" idx="1"/>
          </p:cNvCxnSpPr>
          <p:nvPr/>
        </p:nvCxnSpPr>
        <p:spPr>
          <a:xfrm>
            <a:off x="4838700" y="30099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3"/>
            <a:endCxn id="7" idx="1"/>
          </p:cNvCxnSpPr>
          <p:nvPr/>
        </p:nvCxnSpPr>
        <p:spPr>
          <a:xfrm>
            <a:off x="6743700" y="30099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68564" y="1448832"/>
            <a:ext cx="78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HEAD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937500" y="1895396"/>
            <a:ext cx="25400" cy="7033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72100" y="19616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Parent of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444100" y="22269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40100" y="20100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Parent of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561900" y="2275364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96000" y="20100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Parent of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568000" y="2275364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90500" y="2226965"/>
            <a:ext cx="85676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/>
          </a:p>
          <a:p>
            <a:endParaRPr lang="en-US" b="1"/>
          </a:p>
          <a:p>
            <a:r>
              <a:rPr lang="en-US" b="1"/>
              <a:t>master</a:t>
            </a:r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</p:txBody>
      </p:sp>
      <p:sp>
        <p:nvSpPr>
          <p:cNvPr id="30" name="TextBox 29"/>
          <p:cNvSpPr txBox="1"/>
          <p:nvPr/>
        </p:nvSpPr>
        <p:spPr>
          <a:xfrm>
            <a:off x="165100" y="325447"/>
            <a:ext cx="796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Note</a:t>
            </a:r>
            <a:r>
              <a:rPr lang="en-US" sz="2400"/>
              <a:t>: To undo changes to older commits, make a new commit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21410" y="4035395"/>
            <a:ext cx="576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Added ‘</a:t>
            </a:r>
            <a:r>
              <a:rPr lang="en-US">
                <a:solidFill>
                  <a:srgbClr val="FF6600"/>
                </a:solidFill>
              </a:rPr>
              <a:t>apple</a:t>
            </a:r>
            <a:r>
              <a:rPr lang="en-US"/>
              <a:t>’             Added ‘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plum</a:t>
            </a:r>
            <a:r>
              <a:rPr lang="en-US"/>
              <a:t>’              Added ‘</a:t>
            </a:r>
            <a:r>
              <a:rPr lang="en-US">
                <a:solidFill>
                  <a:srgbClr val="FF6600"/>
                </a:solidFill>
              </a:rPr>
              <a:t>apple</a:t>
            </a:r>
            <a:r>
              <a:rPr lang="en-US"/>
              <a:t>’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019800" y="3352801"/>
            <a:ext cx="0" cy="6825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926085" y="3365501"/>
            <a:ext cx="1" cy="6698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3999215" y="3352800"/>
            <a:ext cx="1" cy="682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095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Obtain older versions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804873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checkout </a:t>
            </a:r>
            <a:r>
              <a:rPr lang="en-US"/>
              <a:t>6e073c640928b -- </a:t>
            </a:r>
            <a:r>
              <a:rPr lang="en-US" err="1"/>
              <a:t>filename.txt</a:t>
            </a:r>
            <a:endParaRPr lang="en-US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2800" i="1"/>
              <a:t>Note</a:t>
            </a:r>
            <a:r>
              <a:rPr lang="en-US" sz="2800"/>
              <a:t>: Checking out older commits places them into the staging area</a:t>
            </a:r>
          </a:p>
        </p:txBody>
      </p:sp>
      <p:pic>
        <p:nvPicPr>
          <p:cNvPr id="4" name="Picture 3" descr="Screen Shot 2016-05-03 at 5.00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17638"/>
            <a:ext cx="4927600" cy="32258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7691" y="1449384"/>
            <a:ext cx="1601461" cy="3206754"/>
            <a:chOff x="7272699" y="1905000"/>
            <a:chExt cx="1601461" cy="3206754"/>
          </a:xfrm>
        </p:grpSpPr>
        <p:grpSp>
          <p:nvGrpSpPr>
            <p:cNvPr id="6" name="Group 5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>
                      <a:solidFill>
                        <a:srgbClr val="000000"/>
                      </a:solidFill>
                    </a:rPr>
                    <a:t>working</a:t>
                  </a:r>
                  <a:endParaRPr lang="en-US" sz="2400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3492430" y="4975440"/>
                <a:ext cx="694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   add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15510" y="3244334"/>
                <a:ext cx="9030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commit</a:t>
                </a: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urved Connector 14"/>
          <p:cNvCxnSpPr>
            <a:cxnSpLocks noChangeAspect="1"/>
          </p:cNvCxnSpPr>
          <p:nvPr/>
        </p:nvCxnSpPr>
        <p:spPr>
          <a:xfrm rot="7860000" flipV="1">
            <a:off x="6711948" y="2085030"/>
            <a:ext cx="855878" cy="831190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4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838200"/>
            <a:ext cx="6536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err="1">
                <a:solidFill>
                  <a:srgbClr val="0000FF"/>
                </a:solidFill>
              </a:rPr>
              <a:t>git</a:t>
            </a:r>
            <a:r>
              <a:rPr lang="en-US" sz="2800">
                <a:solidFill>
                  <a:srgbClr val="0000FF"/>
                </a:solidFill>
              </a:rPr>
              <a:t> checkout </a:t>
            </a:r>
            <a:r>
              <a:rPr lang="en-US" sz="2800"/>
              <a:t>6e073c640928b -- </a:t>
            </a:r>
            <a:r>
              <a:rPr lang="en-US" sz="2800" err="1"/>
              <a:t>filename.txt</a:t>
            </a:r>
            <a:endParaRPr lang="en-US" sz="2800"/>
          </a:p>
        </p:txBody>
      </p:sp>
      <p:pic>
        <p:nvPicPr>
          <p:cNvPr id="7" name="Picture 6" descr="Screen Shot 2016-05-03 at 5.44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51000"/>
            <a:ext cx="7835900" cy="35560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7034968" y="2038101"/>
            <a:ext cx="2024861" cy="3206754"/>
            <a:chOff x="7052069" y="2286000"/>
            <a:chExt cx="2024861" cy="3206754"/>
          </a:xfrm>
        </p:grpSpPr>
        <p:grpSp>
          <p:nvGrpSpPr>
            <p:cNvPr id="19" name="Group 18"/>
            <p:cNvGrpSpPr/>
            <p:nvPr/>
          </p:nvGrpSpPr>
          <p:grpSpPr>
            <a:xfrm>
              <a:off x="7052070" y="2286000"/>
              <a:ext cx="2024860" cy="3206754"/>
              <a:chOff x="7119140" y="3993657"/>
              <a:chExt cx="2024860" cy="3206754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7542539" y="3993657"/>
                <a:ext cx="1601461" cy="3206754"/>
                <a:chOff x="3315510" y="2047719"/>
                <a:chExt cx="2378610" cy="4426173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3382720" y="2047719"/>
                  <a:ext cx="2311400" cy="4426173"/>
                  <a:chOff x="5410200" y="1676400"/>
                  <a:chExt cx="2311400" cy="4426173"/>
                </a:xfrm>
              </p:grpSpPr>
              <p:sp>
                <p:nvSpPr>
                  <p:cNvPr id="15" name="Rectangle 14"/>
                  <p:cNvSpPr/>
                  <p:nvPr/>
                </p:nvSpPr>
                <p:spPr>
                  <a:xfrm>
                    <a:off x="5410200" y="3429000"/>
                    <a:ext cx="2286000" cy="914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>
                        <a:solidFill>
                          <a:srgbClr val="000000"/>
                        </a:solidFill>
                      </a:rPr>
                      <a:t>Staging index</a:t>
                    </a: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5435600" y="5188173"/>
                    <a:ext cx="2286000" cy="9144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>
                        <a:solidFill>
                          <a:srgbClr val="000000"/>
                        </a:solidFill>
                      </a:rPr>
                      <a:t>working</a:t>
                    </a:r>
                    <a:endParaRPr lang="en-US" sz="240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5410200" y="1676400"/>
                    <a:ext cx="2286000" cy="91440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>
                        <a:solidFill>
                          <a:srgbClr val="000000"/>
                        </a:solidFill>
                      </a:rPr>
                      <a:t>Repository </a:t>
                    </a:r>
                  </a:p>
                </p:txBody>
              </p: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3315510" y="3244334"/>
                  <a:ext cx="1074262" cy="509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err="1"/>
                    <a:t>comit</a:t>
                  </a:r>
                  <a:endParaRPr lang="en-US"/>
                </a:p>
              </p:txBody>
            </p:sp>
          </p:grpSp>
          <p:cxnSp>
            <p:nvCxnSpPr>
              <p:cNvPr id="18" name="Curved Connector 17"/>
              <p:cNvCxnSpPr>
                <a:cxnSpLocks noChangeAspect="1"/>
              </p:cNvCxnSpPr>
              <p:nvPr/>
            </p:nvCxnSpPr>
            <p:spPr>
              <a:xfrm rot="7860000" flipV="1">
                <a:off x="7106796" y="4629303"/>
                <a:ext cx="855878" cy="831190"/>
              </a:xfrm>
              <a:prstGeom prst="curvedConnector2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Curved Connector 19"/>
            <p:cNvCxnSpPr>
              <a:cxnSpLocks noChangeAspect="1"/>
            </p:cNvCxnSpPr>
            <p:nvPr/>
          </p:nvCxnSpPr>
          <p:spPr>
            <a:xfrm rot="7860000" flipV="1">
              <a:off x="7039725" y="4233635"/>
              <a:ext cx="855878" cy="831190"/>
            </a:xfrm>
            <a:prstGeom prst="curvedConnector2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476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Which files are in a repo?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</a:t>
            </a:r>
            <a:r>
              <a:rPr lang="en-US" err="1">
                <a:solidFill>
                  <a:srgbClr val="0000FF"/>
                </a:solidFill>
              </a:rPr>
              <a:t>ls</a:t>
            </a:r>
            <a:r>
              <a:rPr lang="en-US">
                <a:solidFill>
                  <a:srgbClr val="0000FF"/>
                </a:solidFill>
              </a:rPr>
              <a:t>-tree </a:t>
            </a:r>
            <a:r>
              <a:rPr lang="en-US"/>
              <a:t>tree-</a:t>
            </a:r>
            <a:r>
              <a:rPr lang="en-US" err="1"/>
              <a:t>ish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tree-</a:t>
            </a:r>
            <a:r>
              <a:rPr lang="en-US" b="1" err="1"/>
              <a:t>ish</a:t>
            </a:r>
            <a:r>
              <a:rPr lang="en-US" b="1"/>
              <a:t> </a:t>
            </a:r>
            <a:r>
              <a:rPr lang="en-US"/>
              <a:t>– a way to reference a repo</a:t>
            </a:r>
          </a:p>
          <a:p>
            <a:pPr marL="0" indent="0">
              <a:buNone/>
            </a:pPr>
            <a:r>
              <a:rPr lang="en-US"/>
              <a:t>     full SHA, part SHA, HEAD, others </a:t>
            </a:r>
          </a:p>
        </p:txBody>
      </p:sp>
      <p:pic>
        <p:nvPicPr>
          <p:cNvPr id="5" name="Picture 4" descr="Screen Shot 2016-05-03 at 6.47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4800"/>
            <a:ext cx="8077200" cy="15015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6126163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blob = file, tree = directory</a:t>
            </a:r>
          </a:p>
        </p:txBody>
      </p:sp>
    </p:spTree>
    <p:extLst>
      <p:ext uri="{BB962C8B-B14F-4D97-AF65-F5344CB8AC3E}">
        <p14:creationId xmlns:p14="http://schemas.microsoft.com/office/powerpoint/2010/main" val="1850504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Some history of source control…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8500" y="1417638"/>
            <a:ext cx="6354123" cy="510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(1972) Source Code Control System (SCCS) </a:t>
            </a:r>
          </a:p>
          <a:p>
            <a:r>
              <a:rPr lang="en-US" sz="2800"/>
              <a:t>            - closed source, part of UNIX</a:t>
            </a:r>
          </a:p>
          <a:p>
            <a:endParaRPr lang="en-US" sz="2800"/>
          </a:p>
          <a:p>
            <a:r>
              <a:rPr lang="en-US" sz="2800"/>
              <a:t>(1982) Revision Control System(RCS) </a:t>
            </a:r>
          </a:p>
          <a:p>
            <a:r>
              <a:rPr lang="en-US" sz="2800"/>
              <a:t>             - open source</a:t>
            </a:r>
          </a:p>
          <a:p>
            <a:endParaRPr lang="en-US" sz="2800"/>
          </a:p>
          <a:p>
            <a:r>
              <a:rPr lang="en-US" sz="2800"/>
              <a:t>(1986) Concurrent Versions System (CVS)</a:t>
            </a:r>
          </a:p>
          <a:p>
            <a:r>
              <a:rPr lang="en-US" sz="2800"/>
              <a:t>            - open source</a:t>
            </a:r>
          </a:p>
          <a:p>
            <a:endParaRPr lang="en-US" sz="2800"/>
          </a:p>
          <a:p>
            <a:r>
              <a:rPr lang="en-US" sz="2800"/>
              <a:t>(2000) Apache Subversion (SVN) </a:t>
            </a:r>
          </a:p>
          <a:p>
            <a:r>
              <a:rPr lang="en-US" sz="2800"/>
              <a:t>           - open source</a:t>
            </a:r>
          </a:p>
          <a:p>
            <a:r>
              <a:rPr lang="en-US"/>
              <a:t>           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5181600"/>
            <a:ext cx="1733320" cy="149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523" y="3740380"/>
            <a:ext cx="990600" cy="13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0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8887" y="262880"/>
            <a:ext cx="8229600" cy="1143000"/>
          </a:xfrm>
        </p:spPr>
        <p:txBody>
          <a:bodyPr/>
          <a:lstStyle/>
          <a:p>
            <a:r>
              <a:rPr lang="en-US" b="1"/>
              <a:t>branching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allows one to try new ideas</a:t>
            </a:r>
          </a:p>
          <a:p>
            <a:endParaRPr lang="en-US"/>
          </a:p>
          <a:p>
            <a:r>
              <a:rPr lang="en-US"/>
              <a:t>If an idea doesn’t work, throw away the branch. Don’t have to undo many changes to master branch</a:t>
            </a:r>
          </a:p>
          <a:p>
            <a:endParaRPr lang="en-US"/>
          </a:p>
          <a:p>
            <a:r>
              <a:rPr lang="en-US"/>
              <a:t>If it </a:t>
            </a:r>
            <a:r>
              <a:rPr lang="en-US" i="1"/>
              <a:t>does</a:t>
            </a:r>
            <a:r>
              <a:rPr lang="en-US"/>
              <a:t> work, merge ideas into master branch.</a:t>
            </a:r>
          </a:p>
          <a:p>
            <a:endParaRPr lang="en-US"/>
          </a:p>
          <a:p>
            <a:r>
              <a:rPr lang="en-US"/>
              <a:t>There is only one working directory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014" y="117583"/>
            <a:ext cx="3828986" cy="24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76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Branching and merging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57188" y="3048000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Y4f7uiPRRo</a:t>
            </a:r>
          </a:p>
        </p:txBody>
      </p:sp>
      <p:sp>
        <p:nvSpPr>
          <p:cNvPr id="5" name="Rectangle 4"/>
          <p:cNvSpPr/>
          <p:nvPr/>
        </p:nvSpPr>
        <p:spPr>
          <a:xfrm>
            <a:off x="1657351" y="3048000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Pu87rRi4DD</a:t>
            </a:r>
          </a:p>
        </p:txBody>
      </p:sp>
      <p:sp>
        <p:nvSpPr>
          <p:cNvPr id="6" name="Rectangle 5"/>
          <p:cNvSpPr/>
          <p:nvPr/>
        </p:nvSpPr>
        <p:spPr>
          <a:xfrm>
            <a:off x="2907507" y="3048000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Qs2o0k64ja</a:t>
            </a:r>
          </a:p>
        </p:txBody>
      </p:sp>
      <p:sp>
        <p:nvSpPr>
          <p:cNvPr id="7" name="Rectangle 6"/>
          <p:cNvSpPr/>
          <p:nvPr/>
        </p:nvSpPr>
        <p:spPr>
          <a:xfrm>
            <a:off x="4157663" y="3048000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i7Ewd37kL9</a:t>
            </a:r>
          </a:p>
        </p:txBody>
      </p:sp>
      <p:cxnSp>
        <p:nvCxnSpPr>
          <p:cNvPr id="8" name="Straight Connector 7"/>
          <p:cNvCxnSpPr>
            <a:stCxn id="4" idx="3"/>
            <a:endCxn id="5" idx="1"/>
          </p:cNvCxnSpPr>
          <p:nvPr/>
        </p:nvCxnSpPr>
        <p:spPr>
          <a:xfrm>
            <a:off x="1357313" y="3219450"/>
            <a:ext cx="300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3"/>
            <a:endCxn id="6" idx="1"/>
          </p:cNvCxnSpPr>
          <p:nvPr/>
        </p:nvCxnSpPr>
        <p:spPr>
          <a:xfrm>
            <a:off x="2657476" y="32194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3"/>
            <a:endCxn id="7" idx="1"/>
          </p:cNvCxnSpPr>
          <p:nvPr/>
        </p:nvCxnSpPr>
        <p:spPr>
          <a:xfrm>
            <a:off x="3907632" y="32194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7200" y="2558534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master</a:t>
            </a:r>
          </a:p>
        </p:txBody>
      </p:sp>
      <p:cxnSp>
        <p:nvCxnSpPr>
          <p:cNvPr id="18" name="Straight Connector 17"/>
          <p:cNvCxnSpPr>
            <a:stCxn id="7" idx="2"/>
          </p:cNvCxnSpPr>
          <p:nvPr/>
        </p:nvCxnSpPr>
        <p:spPr>
          <a:xfrm>
            <a:off x="4657726" y="3390900"/>
            <a:ext cx="371474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876800" y="3759200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h4Rt5uEl9p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8000" y="4495800"/>
            <a:ext cx="131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branch</a:t>
            </a:r>
          </a:p>
        </p:txBody>
      </p:sp>
      <p:cxnSp>
        <p:nvCxnSpPr>
          <p:cNvPr id="23" name="Straight Arrow Connector 22"/>
          <p:cNvCxnSpPr>
            <a:stCxn id="21" idx="3"/>
          </p:cNvCxnSpPr>
          <p:nvPr/>
        </p:nvCxnSpPr>
        <p:spPr>
          <a:xfrm flipV="1">
            <a:off x="4366202" y="4191000"/>
            <a:ext cx="510598" cy="4894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57188" y="1905000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SHA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95840" y="190500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 a commit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21400" y="3759200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Ge8r67elOp</a:t>
            </a:r>
          </a:p>
        </p:txBody>
      </p:sp>
      <p:cxnSp>
        <p:nvCxnSpPr>
          <p:cNvPr id="28" name="Straight Connector 27"/>
          <p:cNvCxnSpPr>
            <a:endCxn id="27" idx="1"/>
          </p:cNvCxnSpPr>
          <p:nvPr/>
        </p:nvCxnSpPr>
        <p:spPr>
          <a:xfrm>
            <a:off x="5871369" y="39306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410200" y="3041650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he8o9iKlreD</a:t>
            </a:r>
          </a:p>
        </p:txBody>
      </p:sp>
      <p:cxnSp>
        <p:nvCxnSpPr>
          <p:cNvPr id="30" name="Straight Connector 29"/>
          <p:cNvCxnSpPr>
            <a:endCxn id="29" idx="1"/>
          </p:cNvCxnSpPr>
          <p:nvPr/>
        </p:nvCxnSpPr>
        <p:spPr>
          <a:xfrm>
            <a:off x="5160169" y="321310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661944" y="3048000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kle987yYieo</a:t>
            </a:r>
          </a:p>
        </p:txBody>
      </p:sp>
      <p:cxnSp>
        <p:nvCxnSpPr>
          <p:cNvPr id="32" name="Straight Connector 31"/>
          <p:cNvCxnSpPr>
            <a:endCxn id="31" idx="1"/>
          </p:cNvCxnSpPr>
          <p:nvPr/>
        </p:nvCxnSpPr>
        <p:spPr>
          <a:xfrm>
            <a:off x="6411913" y="32194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905750" y="3054350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mN34i4uwQ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7655719" y="322580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7" idx="3"/>
            <a:endCxn id="33" idx="2"/>
          </p:cNvCxnSpPr>
          <p:nvPr/>
        </p:nvCxnSpPr>
        <p:spPr>
          <a:xfrm flipV="1">
            <a:off x="7121525" y="3397250"/>
            <a:ext cx="1284288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9" idx="0"/>
          </p:cNvCxnSpPr>
          <p:nvPr/>
        </p:nvCxnSpPr>
        <p:spPr>
          <a:xfrm flipV="1">
            <a:off x="7956006" y="3611434"/>
            <a:ext cx="449807" cy="9034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34200" y="4514850"/>
            <a:ext cx="2043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changes from new </a:t>
            </a:r>
          </a:p>
          <a:p>
            <a:r>
              <a:rPr lang="en-US"/>
              <a:t>branch merged into</a:t>
            </a:r>
          </a:p>
          <a:p>
            <a:r>
              <a:rPr lang="en-US"/>
              <a:t>master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78638" y="2133600"/>
            <a:ext cx="716775" cy="782082"/>
            <a:chOff x="6878638" y="2133600"/>
            <a:chExt cx="716775" cy="782082"/>
          </a:xfrm>
        </p:grpSpPr>
        <p:sp>
          <p:nvSpPr>
            <p:cNvPr id="3" name="TextBox 2"/>
            <p:cNvSpPr txBox="1"/>
            <p:nvPr/>
          </p:nvSpPr>
          <p:spPr>
            <a:xfrm>
              <a:off x="6878638" y="2133600"/>
              <a:ext cx="716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HEAD</a:t>
              </a:r>
            </a:p>
          </p:txBody>
        </p:sp>
        <p:cxnSp>
          <p:nvCxnSpPr>
            <p:cNvPr id="38" name="Straight Arrow Connector 37"/>
            <p:cNvCxnSpPr>
              <a:stCxn id="3" idx="2"/>
            </p:cNvCxnSpPr>
            <p:nvPr/>
          </p:nvCxnSpPr>
          <p:spPr>
            <a:xfrm>
              <a:off x="7237026" y="2502932"/>
              <a:ext cx="1974" cy="4127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317438" y="4191000"/>
            <a:ext cx="716775" cy="791528"/>
            <a:chOff x="6317438" y="4191000"/>
            <a:chExt cx="716775" cy="791528"/>
          </a:xfrm>
        </p:grpSpPr>
        <p:sp>
          <p:nvSpPr>
            <p:cNvPr id="35" name="TextBox 34"/>
            <p:cNvSpPr txBox="1"/>
            <p:nvPr/>
          </p:nvSpPr>
          <p:spPr>
            <a:xfrm>
              <a:off x="6317438" y="4613196"/>
              <a:ext cx="716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HEAD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6661944" y="4191000"/>
              <a:ext cx="0" cy="41429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244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44444E-6 L 0.12518 -0.00139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0" grpId="0" animBg="1"/>
      <p:bldP spid="21" grpId="0"/>
      <p:bldP spid="27" grpId="0" animBg="1"/>
      <p:bldP spid="29" grpId="0" animBg="1"/>
      <p:bldP spid="31" grpId="0" animBg="1"/>
      <p:bldP spid="33" grpId="1" animBg="1"/>
      <p:bldP spid="3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1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1800" y="6312932"/>
            <a:ext cx="795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/>
              <a:t>Source</a:t>
            </a:r>
            <a:r>
              <a:rPr lang="en-US"/>
              <a:t>: http://</a:t>
            </a:r>
            <a:r>
              <a:rPr lang="en-US" err="1"/>
              <a:t>hades.github.io</a:t>
            </a:r>
            <a:r>
              <a:rPr lang="en-US"/>
              <a:t>/2010/01/git-your-friend-not-foe-vol-2-branches/</a:t>
            </a:r>
          </a:p>
        </p:txBody>
      </p:sp>
    </p:spTree>
    <p:extLst>
      <p:ext uri="{BB962C8B-B14F-4D97-AF65-F5344CB8AC3E}">
        <p14:creationId xmlns:p14="http://schemas.microsoft.com/office/powerpoint/2010/main" val="3127916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215866"/>
            <a:ext cx="9144000" cy="19645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6428770"/>
            <a:ext cx="899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/>
              <a:t>Source</a:t>
            </a:r>
            <a:r>
              <a:rPr lang="en-US" sz="1600"/>
              <a:t>: https://</a:t>
            </a:r>
            <a:r>
              <a:rPr lang="en-US" sz="1600" err="1"/>
              <a:t>www.tablix.org</a:t>
            </a:r>
            <a:r>
              <a:rPr lang="en-US" sz="1600"/>
              <a:t>/~avian/blog/archives/2014/06/</a:t>
            </a:r>
            <a:r>
              <a:rPr lang="en-US" sz="1600" err="1"/>
              <a:t>vesna_drivers_git_visualization</a:t>
            </a:r>
            <a:r>
              <a:rPr lang="en-US" sz="1600"/>
              <a:t>/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609600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16 forks and 7 contributors to the master branch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3581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red - commits pointed to by tags</a:t>
            </a:r>
          </a:p>
          <a:p>
            <a:r>
              <a:rPr lang="en-US"/>
              <a:t>blue - branch heads </a:t>
            </a:r>
          </a:p>
          <a:p>
            <a:r>
              <a:rPr lang="en-US"/>
              <a:t>white - merge and bifurcation commits.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16F39F-7A2E-D409-64CB-D3F4FF75C96D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66964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In which branch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branch</a:t>
            </a:r>
          </a:p>
        </p:txBody>
      </p:sp>
      <p:pic>
        <p:nvPicPr>
          <p:cNvPr id="6" name="Picture 5" descr="Screen Shot 2016-05-03 at 10.36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5357813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03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How do I create a new branch?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branch </a:t>
            </a:r>
            <a:r>
              <a:rPr lang="en-US" err="1"/>
              <a:t>new_branch_name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2600" y="3733800"/>
            <a:ext cx="7776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Note</a:t>
            </a:r>
            <a:r>
              <a:rPr lang="en-US" sz="2000"/>
              <a:t>: At this point, both HEADs of the branches are pointing to the same </a:t>
            </a:r>
          </a:p>
          <a:p>
            <a:r>
              <a:rPr lang="en-US" sz="2000"/>
              <a:t>    commit (that of master)</a:t>
            </a:r>
          </a:p>
        </p:txBody>
      </p:sp>
      <p:pic>
        <p:nvPicPr>
          <p:cNvPr id="6" name="Picture 5" descr="Screen Shot 2016-05-03 at 10.34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5223164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45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How do I switch to new branch?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checkout </a:t>
            </a:r>
            <a:r>
              <a:rPr lang="en-US" err="1"/>
              <a:t>new_branch_name</a:t>
            </a:r>
            <a:endParaRPr lang="en-US"/>
          </a:p>
        </p:txBody>
      </p:sp>
      <p:pic>
        <p:nvPicPr>
          <p:cNvPr id="5" name="Picture 4" descr="Screen Shot 2016-05-03 at 10.3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470150"/>
            <a:ext cx="6208213" cy="1238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2563" y="4413492"/>
            <a:ext cx="84205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At this point, one can switch between branches, making commits, etc. in either</a:t>
            </a:r>
          </a:p>
          <a:p>
            <a:r>
              <a:rPr lang="en-US" sz="2000"/>
              <a:t>branch, while the two stay separate from one another. </a:t>
            </a:r>
          </a:p>
          <a:p>
            <a:endParaRPr lang="en-US" sz="2000"/>
          </a:p>
          <a:p>
            <a:r>
              <a:rPr lang="en-US" sz="2000" i="1"/>
              <a:t>Note</a:t>
            </a:r>
            <a:r>
              <a:rPr lang="en-US" sz="2000"/>
              <a:t>: In order to switch to another branch, your current working directory </a:t>
            </a:r>
          </a:p>
          <a:p>
            <a:r>
              <a:rPr lang="en-US" sz="2000"/>
              <a:t>must be clean (no conflicts, resulting in data loss).</a:t>
            </a:r>
          </a:p>
        </p:txBody>
      </p:sp>
    </p:spTree>
    <p:extLst>
      <p:ext uri="{BB962C8B-B14F-4D97-AF65-F5344CB8AC3E}">
        <p14:creationId xmlns:p14="http://schemas.microsoft.com/office/powerpoint/2010/main" val="1938162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Comparing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diff  </a:t>
            </a:r>
            <a:r>
              <a:rPr lang="en-US"/>
              <a:t>first_branch..</a:t>
            </a:r>
            <a:r>
              <a:rPr lang="en-US" err="1"/>
              <a:t>second_branch</a:t>
            </a:r>
            <a:endParaRPr lang="en-US"/>
          </a:p>
        </p:txBody>
      </p:sp>
      <p:pic>
        <p:nvPicPr>
          <p:cNvPr id="5" name="Picture 4" descr="Screen Shot 2016-05-03 at 10.52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590800"/>
            <a:ext cx="532455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10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How do I merge a branch?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600200"/>
            <a:ext cx="883920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/>
              <a:t>From the branch into which you want to merge another branch….</a:t>
            </a: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merge </a:t>
            </a:r>
            <a:r>
              <a:rPr lang="en-US" err="1"/>
              <a:t>branch_to_merge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800" i="1"/>
              <a:t>Note</a:t>
            </a:r>
            <a:r>
              <a:rPr lang="en-US" sz="2800"/>
              <a:t>: Always have a clean working directory when merging</a:t>
            </a:r>
          </a:p>
        </p:txBody>
      </p:sp>
      <p:pic>
        <p:nvPicPr>
          <p:cNvPr id="4" name="Picture 3" descr="Screen Shot 2016-05-03 at 11.12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3429000"/>
            <a:ext cx="5334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0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345537" y="228600"/>
            <a:ext cx="8520500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/>
              <a:t>“</a:t>
            </a:r>
            <a:r>
              <a:rPr lang="en-US" sz="2800" b="1"/>
              <a:t>fast-forward</a:t>
            </a:r>
            <a:r>
              <a:rPr lang="en-US" sz="2800"/>
              <a:t>” merge occurs when HEAD of master   </a:t>
            </a:r>
          </a:p>
          <a:p>
            <a:pPr marL="0" indent="0">
              <a:buNone/>
            </a:pPr>
            <a:r>
              <a:rPr lang="en-US" sz="2800"/>
              <a:t>  branch is seen when looking back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1296043" y="1738868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Y4f7uiPRRo</a:t>
            </a:r>
          </a:p>
        </p:txBody>
      </p:sp>
      <p:sp>
        <p:nvSpPr>
          <p:cNvPr id="6" name="Rectangle 5"/>
          <p:cNvSpPr/>
          <p:nvPr/>
        </p:nvSpPr>
        <p:spPr>
          <a:xfrm>
            <a:off x="2596206" y="1738868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Pu87rRi4DD</a:t>
            </a:r>
          </a:p>
        </p:txBody>
      </p:sp>
      <p:sp>
        <p:nvSpPr>
          <p:cNvPr id="7" name="Rectangle 6"/>
          <p:cNvSpPr/>
          <p:nvPr/>
        </p:nvSpPr>
        <p:spPr>
          <a:xfrm>
            <a:off x="3846362" y="1738868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Qs2o0k64ja</a:t>
            </a:r>
          </a:p>
        </p:txBody>
      </p:sp>
      <p:sp>
        <p:nvSpPr>
          <p:cNvPr id="8" name="Rectangle 7"/>
          <p:cNvSpPr/>
          <p:nvPr/>
        </p:nvSpPr>
        <p:spPr>
          <a:xfrm>
            <a:off x="5096518" y="1738868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i7Ewd37kL9</a:t>
            </a:r>
          </a:p>
        </p:txBody>
      </p:sp>
      <p:cxnSp>
        <p:nvCxnSpPr>
          <p:cNvPr id="9" name="Straight Connector 8"/>
          <p:cNvCxnSpPr>
            <a:stCxn id="5" idx="3"/>
            <a:endCxn id="6" idx="1"/>
          </p:cNvCxnSpPr>
          <p:nvPr/>
        </p:nvCxnSpPr>
        <p:spPr>
          <a:xfrm>
            <a:off x="2296168" y="1910318"/>
            <a:ext cx="300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3"/>
            <a:endCxn id="7" idx="1"/>
          </p:cNvCxnSpPr>
          <p:nvPr/>
        </p:nvCxnSpPr>
        <p:spPr>
          <a:xfrm>
            <a:off x="3596331" y="1910318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3"/>
            <a:endCxn id="8" idx="1"/>
          </p:cNvCxnSpPr>
          <p:nvPr/>
        </p:nvCxnSpPr>
        <p:spPr>
          <a:xfrm>
            <a:off x="4846487" y="1910318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2"/>
          </p:cNvCxnSpPr>
          <p:nvPr/>
        </p:nvCxnSpPr>
        <p:spPr>
          <a:xfrm>
            <a:off x="5596581" y="2081768"/>
            <a:ext cx="371474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815655" y="2450068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h4Rt5uEl9p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8193" y="1331952"/>
            <a:ext cx="71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HEAD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17350" y="5562600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Y4f7uiPRRo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617513" y="5562600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Pu87rRi4DD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867669" y="5562600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Qs2o0k64ja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117825" y="5562600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i7Ewd37kL9</a:t>
            </a:r>
          </a:p>
        </p:txBody>
      </p:sp>
      <p:cxnSp>
        <p:nvCxnSpPr>
          <p:cNvPr id="34" name="Straight Connector 33"/>
          <p:cNvCxnSpPr>
            <a:stCxn id="30" idx="3"/>
            <a:endCxn id="31" idx="1"/>
          </p:cNvCxnSpPr>
          <p:nvPr/>
        </p:nvCxnSpPr>
        <p:spPr>
          <a:xfrm>
            <a:off x="1317475" y="5734050"/>
            <a:ext cx="300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1" idx="3"/>
            <a:endCxn id="32" idx="1"/>
          </p:cNvCxnSpPr>
          <p:nvPr/>
        </p:nvCxnSpPr>
        <p:spPr>
          <a:xfrm>
            <a:off x="2617638" y="57340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2" idx="3"/>
            <a:endCxn id="33" idx="1"/>
          </p:cNvCxnSpPr>
          <p:nvPr/>
        </p:nvCxnSpPr>
        <p:spPr>
          <a:xfrm>
            <a:off x="3867794" y="57340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3" idx="2"/>
          </p:cNvCxnSpPr>
          <p:nvPr/>
        </p:nvCxnSpPr>
        <p:spPr>
          <a:xfrm>
            <a:off x="4617888" y="5905500"/>
            <a:ext cx="371474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836962" y="6273800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h4Rt5uEl9p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081562" y="6273800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Ge8r67elOp</a:t>
            </a:r>
          </a:p>
        </p:txBody>
      </p:sp>
      <p:cxnSp>
        <p:nvCxnSpPr>
          <p:cNvPr id="40" name="Straight Connector 39"/>
          <p:cNvCxnSpPr>
            <a:endCxn id="39" idx="1"/>
          </p:cNvCxnSpPr>
          <p:nvPr/>
        </p:nvCxnSpPr>
        <p:spPr>
          <a:xfrm>
            <a:off x="5831531" y="64452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370362" y="5556250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he8o9iKlreD</a:t>
            </a:r>
          </a:p>
        </p:txBody>
      </p:sp>
      <p:cxnSp>
        <p:nvCxnSpPr>
          <p:cNvPr id="42" name="Straight Connector 41"/>
          <p:cNvCxnSpPr>
            <a:endCxn id="41" idx="1"/>
          </p:cNvCxnSpPr>
          <p:nvPr/>
        </p:nvCxnSpPr>
        <p:spPr>
          <a:xfrm>
            <a:off x="5120331" y="572770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622106" y="5562600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kle987yYieo</a:t>
            </a:r>
          </a:p>
        </p:txBody>
      </p:sp>
      <p:cxnSp>
        <p:nvCxnSpPr>
          <p:cNvPr id="44" name="Straight Connector 43"/>
          <p:cNvCxnSpPr>
            <a:endCxn id="43" idx="1"/>
          </p:cNvCxnSpPr>
          <p:nvPr/>
        </p:nvCxnSpPr>
        <p:spPr>
          <a:xfrm>
            <a:off x="6372075" y="57340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65912" y="5568950"/>
            <a:ext cx="1000125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mN34i4uwQ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7615881" y="574040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9" idx="3"/>
            <a:endCxn id="45" idx="2"/>
          </p:cNvCxnSpPr>
          <p:nvPr/>
        </p:nvCxnSpPr>
        <p:spPr>
          <a:xfrm flipV="1">
            <a:off x="7081687" y="5911850"/>
            <a:ext cx="1284288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263718" y="2080220"/>
            <a:ext cx="71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HEAD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93549" y="5186918"/>
            <a:ext cx="71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HEAD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57392" y="5917168"/>
            <a:ext cx="71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HEAD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7026380" y="2161738"/>
            <a:ext cx="101194" cy="4800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28600" y="1725652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master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298871" y="2457092"/>
            <a:ext cx="138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new_branch</a:t>
            </a:r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45537" y="3657600"/>
            <a:ext cx="8443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“</a:t>
            </a:r>
            <a:r>
              <a:rPr lang="en-US" sz="2800" b="1"/>
              <a:t>recursive</a:t>
            </a:r>
            <a:r>
              <a:rPr lang="en-US" sz="2800"/>
              <a:t>”</a:t>
            </a:r>
            <a:r>
              <a:rPr lang="en-US" sz="2800" b="1"/>
              <a:t> </a:t>
            </a:r>
            <a:r>
              <a:rPr lang="en-US" sz="2800"/>
              <a:t>merge occurs by looking back and combining</a:t>
            </a:r>
          </a:p>
          <a:p>
            <a:r>
              <a:rPr lang="en-US" sz="2800"/>
              <a:t>       ancestors to resolve merge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6098495" y="1915636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715622" y="5175941"/>
            <a:ext cx="71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153434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-0.00186 L 0.05712 -0.10394 " pathEditMode="fixed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-511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3333E-6 -2.59259E-6 L 0.02969 -0.10787 " pathEditMode="relative" ptsTypes="AA">
                                      <p:cBhvr>
                                        <p:cTn id="2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45" grpId="0" animBg="1"/>
      <p:bldP spid="48" grpId="0"/>
      <p:bldP spid="49" grpId="0"/>
      <p:bldP spid="50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…more history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300" y="1778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800"/>
              <a:t>(2000) </a:t>
            </a:r>
            <a:r>
              <a:rPr lang="en-US" sz="2800" err="1"/>
              <a:t>BitKeeper</a:t>
            </a:r>
            <a:r>
              <a:rPr lang="en-US" sz="2800"/>
              <a:t> SCM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/>
              <a:t>            - closed source, proprietary, used with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/>
              <a:t>              source code management of Linux kernel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/>
              <a:t>		- free until 2005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/>
              <a:t>		- distributed version control 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600200"/>
            <a:ext cx="24765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429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merge conflicts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/>
              <a:t>What if there are two changes to same line in two different commits?</a:t>
            </a:r>
          </a:p>
        </p:txBody>
      </p:sp>
      <p:pic>
        <p:nvPicPr>
          <p:cNvPr id="4" name="Picture 3" descr="Screen Shot 2016-05-03 at 11.41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486400"/>
            <a:ext cx="7662213" cy="9477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42695" y="2705100"/>
            <a:ext cx="1371600" cy="2057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apple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07795" y="4856202"/>
            <a:ext cx="3209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master                      </a:t>
            </a:r>
            <a:r>
              <a:rPr lang="en-US" b="1" err="1"/>
              <a:t>new_feature</a:t>
            </a:r>
            <a:endParaRPr lang="en-US" b="1"/>
          </a:p>
        </p:txBody>
      </p:sp>
      <p:sp>
        <p:nvSpPr>
          <p:cNvPr id="8" name="Rectangle 7"/>
          <p:cNvSpPr/>
          <p:nvPr/>
        </p:nvSpPr>
        <p:spPr>
          <a:xfrm>
            <a:off x="4132990" y="2743200"/>
            <a:ext cx="1371600" cy="2057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banana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0" y="2286000"/>
            <a:ext cx="9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file1.txt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43400" y="2291834"/>
            <a:ext cx="90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file1.txt</a:t>
            </a:r>
          </a:p>
        </p:txBody>
      </p:sp>
    </p:spTree>
    <p:extLst>
      <p:ext uri="{BB962C8B-B14F-4D97-AF65-F5344CB8AC3E}">
        <p14:creationId xmlns:p14="http://schemas.microsoft.com/office/powerpoint/2010/main" val="4244530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Resolving merge conflicts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/>
              <a:t>Git</a:t>
            </a:r>
            <a:r>
              <a:rPr lang="en-US"/>
              <a:t> will notate the conflict in the files!</a:t>
            </a:r>
          </a:p>
        </p:txBody>
      </p:sp>
      <p:pic>
        <p:nvPicPr>
          <p:cNvPr id="4" name="Picture 3" descr="Screen Shot 2016-05-03 at 11.46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2451100"/>
            <a:ext cx="3874168" cy="142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300" y="4322981"/>
            <a:ext cx="698139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Solutions</a:t>
            </a:r>
            <a:r>
              <a:rPr lang="en-US" sz="2800"/>
              <a:t>:</a:t>
            </a:r>
          </a:p>
          <a:p>
            <a:pPr marL="342900" indent="-342900">
              <a:buAutoNum type="arabicPeriod"/>
            </a:pPr>
            <a:r>
              <a:rPr lang="en-US" sz="2800"/>
              <a:t>Abort the merge using</a:t>
            </a:r>
            <a:r>
              <a:rPr lang="en-US" sz="2800">
                <a:sym typeface="Wingdings"/>
              </a:rPr>
              <a:t> </a:t>
            </a:r>
            <a:r>
              <a:rPr lang="en-US" sz="2800" err="1">
                <a:solidFill>
                  <a:srgbClr val="0000FF"/>
                </a:solidFill>
              </a:rPr>
              <a:t>git</a:t>
            </a:r>
            <a:r>
              <a:rPr lang="en-US" sz="2800">
                <a:solidFill>
                  <a:srgbClr val="0000FF"/>
                </a:solidFill>
              </a:rPr>
              <a:t> merge –abort</a:t>
            </a:r>
          </a:p>
          <a:p>
            <a:pPr marL="342900" indent="-342900">
              <a:buAutoNum type="arabicPeriod"/>
            </a:pPr>
            <a:r>
              <a:rPr lang="en-US" sz="2800"/>
              <a:t>Manually fix the conflict</a:t>
            </a:r>
          </a:p>
          <a:p>
            <a:pPr marL="342900" indent="-342900">
              <a:buAutoNum type="arabicPeriod"/>
            </a:pPr>
            <a:r>
              <a:rPr lang="en-US" sz="2800"/>
              <a:t>Use a merge tool (there are many out there)</a:t>
            </a:r>
          </a:p>
        </p:txBody>
      </p:sp>
    </p:spTree>
    <p:extLst>
      <p:ext uri="{BB962C8B-B14F-4D97-AF65-F5344CB8AC3E}">
        <p14:creationId xmlns:p14="http://schemas.microsoft.com/office/powerpoint/2010/main" val="2789815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Graphing merge history</a:t>
            </a:r>
          </a:p>
        </p:txBody>
      </p:sp>
      <p:pic>
        <p:nvPicPr>
          <p:cNvPr id="4" name="Picture 3" descr="Screen Shot 2016-05-03 at 11.57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24200"/>
            <a:ext cx="6616700" cy="31293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1699280"/>
            <a:ext cx="5815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err="1">
                <a:solidFill>
                  <a:srgbClr val="0000FF"/>
                </a:solidFill>
              </a:rPr>
              <a:t>git</a:t>
            </a:r>
            <a:r>
              <a:rPr lang="en-US" sz="2800">
                <a:solidFill>
                  <a:srgbClr val="0000FF"/>
                </a:solidFill>
              </a:rPr>
              <a:t> log --graph --</a:t>
            </a:r>
            <a:r>
              <a:rPr lang="en-US" sz="2800" err="1">
                <a:solidFill>
                  <a:srgbClr val="0000FF"/>
                </a:solidFill>
              </a:rPr>
              <a:t>oneline</a:t>
            </a:r>
            <a:r>
              <a:rPr lang="en-US" sz="2800">
                <a:solidFill>
                  <a:srgbClr val="0000FF"/>
                </a:solidFill>
              </a:rPr>
              <a:t> --all --decorate</a:t>
            </a:r>
          </a:p>
        </p:txBody>
      </p:sp>
    </p:spTree>
    <p:extLst>
      <p:ext uri="{BB962C8B-B14F-4D97-AF65-F5344CB8AC3E}">
        <p14:creationId xmlns:p14="http://schemas.microsoft.com/office/powerpoint/2010/main" val="13977326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Tips to reduce merge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merge often</a:t>
            </a:r>
          </a:p>
          <a:p>
            <a:r>
              <a:rPr lang="en-US"/>
              <a:t>keep commits small/focused</a:t>
            </a:r>
          </a:p>
          <a:p>
            <a:r>
              <a:rPr lang="en-US"/>
              <a:t>bring changes occurring to master into your branch frequently (“tracking”)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556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   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sz="4800" b="1"/>
              <a:t>    What is                                 ?</a:t>
            </a:r>
            <a:endParaRPr lang="en-US" sz="4800"/>
          </a:p>
        </p:txBody>
      </p:sp>
      <p:grpSp>
        <p:nvGrpSpPr>
          <p:cNvPr id="4" name="Group 3"/>
          <p:cNvGrpSpPr/>
          <p:nvPr/>
        </p:nvGrpSpPr>
        <p:grpSpPr>
          <a:xfrm>
            <a:off x="2590800" y="2572619"/>
            <a:ext cx="4495800" cy="3553544"/>
            <a:chOff x="4783667" y="1032933"/>
            <a:chExt cx="4495800" cy="3553544"/>
          </a:xfrm>
        </p:grpSpPr>
        <p:pic>
          <p:nvPicPr>
            <p:cNvPr id="5" name="Picture 4" descr="GitHub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67" y="2743199"/>
              <a:ext cx="4495800" cy="1843278"/>
            </a:xfrm>
            <a:prstGeom prst="rect">
              <a:avLst/>
            </a:prstGeom>
          </p:spPr>
        </p:pic>
        <p:pic>
          <p:nvPicPr>
            <p:cNvPr id="6" name="Picture 5" descr="Octoca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080" y="1032933"/>
              <a:ext cx="2210245" cy="1837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90693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b="1"/>
          </a:p>
        </p:txBody>
      </p:sp>
      <p:pic>
        <p:nvPicPr>
          <p:cNvPr id="5" name="Picture 4" descr="Screen Shot 2016-05-04 at 2.36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404938"/>
            <a:ext cx="9144000" cy="438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87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GitHub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1265" y="1417638"/>
            <a:ext cx="7425267" cy="5909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/>
              <a:t>a platform to host </a:t>
            </a:r>
            <a:r>
              <a:rPr lang="en-US" sz="2400" b="1" err="1"/>
              <a:t>git</a:t>
            </a:r>
            <a:r>
              <a:rPr lang="en-US" sz="2400" b="1"/>
              <a:t> code repositories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http://github.com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launched in 2008</a:t>
            </a:r>
          </a:p>
          <a:p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most popular </a:t>
            </a:r>
            <a:r>
              <a:rPr lang="en-US" sz="2400" err="1"/>
              <a:t>Git</a:t>
            </a:r>
            <a:r>
              <a:rPr lang="en-US" sz="2400"/>
              <a:t> host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allows users to collaborate on projects from anywhere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 err="1"/>
              <a:t>GitHub</a:t>
            </a:r>
            <a:r>
              <a:rPr lang="en-US" sz="2400"/>
              <a:t> makes </a:t>
            </a:r>
            <a:r>
              <a:rPr lang="en-US" sz="2400" err="1"/>
              <a:t>git</a:t>
            </a:r>
            <a:r>
              <a:rPr lang="en-US" sz="2400"/>
              <a:t> social!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Free to start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13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495300" y="2362200"/>
            <a:ext cx="6553200" cy="419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rgbClr val="000000"/>
                </a:solidFill>
              </a:rPr>
              <a:t>Local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57200" y="228600"/>
            <a:ext cx="6553200" cy="1905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err="1">
                <a:solidFill>
                  <a:schemeClr val="tx1"/>
                </a:solidFill>
              </a:rPr>
              <a:t>GitHub</a:t>
            </a:r>
            <a:endParaRPr lang="en-US" sz="2800" b="1">
              <a:solidFill>
                <a:schemeClr val="tx1"/>
              </a:solidFill>
            </a:endParaRPr>
          </a:p>
          <a:p>
            <a:r>
              <a:rPr lang="en-US" sz="2800" b="1">
                <a:solidFill>
                  <a:schemeClr val="tx1"/>
                </a:solidFill>
              </a:rPr>
              <a:t>remote</a:t>
            </a:r>
          </a:p>
          <a:p>
            <a:r>
              <a:rPr lang="en-US" sz="2800" b="1">
                <a:solidFill>
                  <a:schemeClr val="tx1"/>
                </a:solidFill>
              </a:rPr>
              <a:t> server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857500" y="609600"/>
            <a:ext cx="11811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Forked branch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562600" y="609600"/>
            <a:ext cx="11811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master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38600" y="762000"/>
            <a:ext cx="1524000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143250" y="1270000"/>
            <a:ext cx="0" cy="126793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857500" y="3403600"/>
            <a:ext cx="1181100" cy="660400"/>
          </a:xfrm>
          <a:prstGeom prst="roundRect">
            <a:avLst/>
          </a:prstGeom>
          <a:solidFill>
            <a:srgbClr val="FC9C2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repo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57500" y="4508500"/>
            <a:ext cx="1181100" cy="660400"/>
          </a:xfrm>
          <a:prstGeom prst="roundRect">
            <a:avLst/>
          </a:prstGeom>
          <a:solidFill>
            <a:srgbClr val="FFF75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Stage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57500" y="5588000"/>
            <a:ext cx="11811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Working directory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143250" y="4070866"/>
            <a:ext cx="0" cy="1517134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733800" y="1270000"/>
            <a:ext cx="0" cy="126793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733800" y="4064000"/>
            <a:ext cx="0" cy="4445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733800" y="5168900"/>
            <a:ext cx="0" cy="4191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881810" y="4070866"/>
            <a:ext cx="90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81810" y="2537936"/>
            <a:ext cx="63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push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1307068"/>
            <a:ext cx="666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pull/</a:t>
            </a:r>
          </a:p>
          <a:p>
            <a:r>
              <a:rPr lang="en-US"/>
              <a:t>fetch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038600" y="1066800"/>
            <a:ext cx="1524000" cy="18534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08138" y="1091168"/>
            <a:ext cx="130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pull request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30815" y="392668"/>
            <a:ext cx="56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82799" y="5073134"/>
            <a:ext cx="53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12074" y="412166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checkout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143250" y="2895600"/>
            <a:ext cx="0" cy="5080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235200" y="2907268"/>
            <a:ext cx="78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merge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2103810" y="2537936"/>
            <a:ext cx="2759463" cy="3398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origin/master “branch”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3733800" y="2895600"/>
            <a:ext cx="0" cy="47093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814190" y="2914134"/>
            <a:ext cx="78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merge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248400" y="2667000"/>
            <a:ext cx="2438400" cy="2221468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origin/master references remote server branch and tries to stay in sync</a:t>
            </a:r>
          </a:p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 flipH="1" flipV="1">
            <a:off x="4893063" y="2784396"/>
            <a:ext cx="1355337" cy="33980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843825" y="1764268"/>
            <a:ext cx="63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push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 flipV="1">
            <a:off x="6819900" y="1270000"/>
            <a:ext cx="723900" cy="1905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543800" y="1270000"/>
            <a:ext cx="1408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someone </a:t>
            </a:r>
          </a:p>
          <a:p>
            <a:r>
              <a:rPr lang="en-US"/>
              <a:t>else’s master</a:t>
            </a:r>
          </a:p>
        </p:txBody>
      </p:sp>
    </p:spTree>
    <p:extLst>
      <p:ext uri="{BB962C8B-B14F-4D97-AF65-F5344CB8AC3E}">
        <p14:creationId xmlns:p14="http://schemas.microsoft.com/office/powerpoint/2010/main" val="283762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8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Important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Sometimes developers </a:t>
            </a:r>
            <a:r>
              <a:rPr lang="en-US" i="1"/>
              <a:t>choose</a:t>
            </a:r>
            <a:r>
              <a:rPr lang="en-US"/>
              <a:t> to place repo on </a:t>
            </a:r>
            <a:r>
              <a:rPr lang="en-US" err="1"/>
              <a:t>GitHub</a:t>
            </a:r>
            <a:r>
              <a:rPr lang="en-US"/>
              <a:t> as a centralized place where everyone commits changes, but it </a:t>
            </a:r>
            <a:r>
              <a:rPr lang="en-US" b="1"/>
              <a:t>doesn’t have to be on </a:t>
            </a:r>
            <a:r>
              <a:rPr lang="en-US" b="1" err="1"/>
              <a:t>GitHub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626641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702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26614" y="6476082"/>
            <a:ext cx="251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/>
              <a:t>Source</a:t>
            </a:r>
            <a:r>
              <a:rPr lang="en-US" sz="1600"/>
              <a:t>: http://</a:t>
            </a:r>
            <a:r>
              <a:rPr lang="en-US" sz="1600" err="1"/>
              <a:t>bit.ly</a:t>
            </a:r>
            <a:r>
              <a:rPr lang="en-US" sz="1600"/>
              <a:t>/1rvzjp9</a:t>
            </a:r>
          </a:p>
        </p:txBody>
      </p:sp>
    </p:spTree>
    <p:extLst>
      <p:ext uri="{BB962C8B-B14F-4D97-AF65-F5344CB8AC3E}">
        <p14:creationId xmlns:p14="http://schemas.microsoft.com/office/powerpoint/2010/main" val="715648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Distributed version control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743200"/>
            <a:ext cx="8890000" cy="3276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9900" y="1429434"/>
            <a:ext cx="5532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central server</a:t>
            </a:r>
          </a:p>
          <a:p>
            <a:r>
              <a:rPr lang="en-US"/>
              <a:t>Every developer is a client, the server and the repository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60316" y="6389469"/>
            <a:ext cx="2956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Source</a:t>
            </a:r>
            <a:r>
              <a:rPr lang="en-US"/>
              <a:t>: http://</a:t>
            </a:r>
            <a:r>
              <a:rPr lang="en-US" err="1"/>
              <a:t>bit.ly</a:t>
            </a:r>
            <a:r>
              <a:rPr lang="en-US"/>
              <a:t>/1SH4E23</a:t>
            </a:r>
          </a:p>
        </p:txBody>
      </p:sp>
    </p:spTree>
    <p:extLst>
      <p:ext uri="{BB962C8B-B14F-4D97-AF65-F5344CB8AC3E}">
        <p14:creationId xmlns:p14="http://schemas.microsoft.com/office/powerpoint/2010/main" val="42468700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4 at 5.28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200"/>
            <a:ext cx="8458200" cy="538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105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b="1"/>
              <a:t>Copying (cloning) files from remote repo to local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clone </a:t>
            </a:r>
            <a:r>
              <a:rPr lang="en-US"/>
              <a:t>URL  &lt;</a:t>
            </a:r>
            <a:r>
              <a:rPr lang="en-US" err="1"/>
              <a:t>new_dir_name</a:t>
            </a:r>
            <a:r>
              <a:rPr lang="en-US"/>
              <a:t>&gt;</a:t>
            </a:r>
          </a:p>
        </p:txBody>
      </p:sp>
      <p:pic>
        <p:nvPicPr>
          <p:cNvPr id="4" name="Picture 3" descr="Screen Shot 2016-05-04 at 5.2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6963"/>
            <a:ext cx="81407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909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495300" y="2362200"/>
            <a:ext cx="6553200" cy="419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rgbClr val="000000"/>
                </a:solidFill>
              </a:rPr>
              <a:t>Local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57200" y="228600"/>
            <a:ext cx="6553200" cy="1905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err="1">
                <a:solidFill>
                  <a:schemeClr val="tx1"/>
                </a:solidFill>
              </a:rPr>
              <a:t>GitHub</a:t>
            </a:r>
            <a:endParaRPr lang="en-US" sz="2800" b="1">
              <a:solidFill>
                <a:schemeClr val="tx1"/>
              </a:solidFill>
            </a:endParaRPr>
          </a:p>
          <a:p>
            <a:r>
              <a:rPr lang="en-US" sz="2800" b="1">
                <a:solidFill>
                  <a:schemeClr val="tx1"/>
                </a:solidFill>
              </a:rPr>
              <a:t>remote</a:t>
            </a:r>
          </a:p>
          <a:p>
            <a:r>
              <a:rPr lang="en-US" sz="2800" b="1">
                <a:solidFill>
                  <a:schemeClr val="tx1"/>
                </a:solidFill>
              </a:rPr>
              <a:t> server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857500" y="609600"/>
            <a:ext cx="11811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Forked branch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562600" y="609600"/>
            <a:ext cx="11811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master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38600" y="762000"/>
            <a:ext cx="1524000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143250" y="1270000"/>
            <a:ext cx="0" cy="126793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857500" y="3403600"/>
            <a:ext cx="1181100" cy="660400"/>
          </a:xfrm>
          <a:prstGeom prst="roundRect">
            <a:avLst/>
          </a:prstGeom>
          <a:solidFill>
            <a:srgbClr val="FC9C2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repo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57500" y="4508500"/>
            <a:ext cx="1181100" cy="660400"/>
          </a:xfrm>
          <a:prstGeom prst="roundRect">
            <a:avLst/>
          </a:prstGeom>
          <a:solidFill>
            <a:srgbClr val="FFF75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Stage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57500" y="5588000"/>
            <a:ext cx="11811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Working directory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143250" y="4070866"/>
            <a:ext cx="0" cy="1517134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733800" y="1270000"/>
            <a:ext cx="0" cy="126793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733800" y="4064000"/>
            <a:ext cx="0" cy="4445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733800" y="5168900"/>
            <a:ext cx="0" cy="4191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881810" y="4070866"/>
            <a:ext cx="90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81810" y="2537936"/>
            <a:ext cx="63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push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1307068"/>
            <a:ext cx="666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pull/</a:t>
            </a:r>
          </a:p>
          <a:p>
            <a:r>
              <a:rPr lang="en-US"/>
              <a:t>fetch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038600" y="1066800"/>
            <a:ext cx="1524000" cy="18534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08138" y="1091168"/>
            <a:ext cx="130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pull request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30815" y="392668"/>
            <a:ext cx="56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82799" y="5073134"/>
            <a:ext cx="53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12074" y="412166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checkout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143250" y="2895600"/>
            <a:ext cx="0" cy="5080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235200" y="2907268"/>
            <a:ext cx="78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merge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2103810" y="2537936"/>
            <a:ext cx="2759463" cy="3398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origin/master “branch”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3733800" y="2895600"/>
            <a:ext cx="0" cy="47093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843825" y="1764268"/>
            <a:ext cx="63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push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1337153" y="914400"/>
            <a:ext cx="1520347" cy="4876800"/>
            <a:chOff x="1337153" y="914400"/>
            <a:chExt cx="1520347" cy="4876800"/>
          </a:xfrm>
        </p:grpSpPr>
        <p:cxnSp>
          <p:nvCxnSpPr>
            <p:cNvPr id="73" name="Straight Connector 72"/>
            <p:cNvCxnSpPr/>
            <p:nvPr/>
          </p:nvCxnSpPr>
          <p:spPr>
            <a:xfrm flipH="1">
              <a:off x="2112074" y="914400"/>
              <a:ext cx="745426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2103810" y="914400"/>
              <a:ext cx="8264" cy="4876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2112074" y="5791200"/>
              <a:ext cx="74542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1337153" y="3181866"/>
              <a:ext cx="693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clone</a:t>
              </a: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 flipH="1" flipV="1">
            <a:off x="6819900" y="1270000"/>
            <a:ext cx="723900" cy="1905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543800" y="1270000"/>
            <a:ext cx="1408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someone </a:t>
            </a:r>
          </a:p>
          <a:p>
            <a:r>
              <a:rPr lang="en-US"/>
              <a:t>else’s master</a:t>
            </a:r>
          </a:p>
        </p:txBody>
      </p:sp>
    </p:spTree>
    <p:extLst>
      <p:ext uri="{BB962C8B-B14F-4D97-AF65-F5344CB8AC3E}">
        <p14:creationId xmlns:p14="http://schemas.microsoft.com/office/powerpoint/2010/main" val="129465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914166" cy="1143000"/>
          </a:xfrm>
        </p:spPr>
        <p:txBody>
          <a:bodyPr>
            <a:noAutofit/>
          </a:bodyPr>
          <a:lstStyle/>
          <a:p>
            <a:r>
              <a:rPr lang="en-US" sz="3600" b="1"/>
              <a:t>How do I link my local repo to a remote repo?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remote add  </a:t>
            </a:r>
            <a:r>
              <a:rPr lang="en-US"/>
              <a:t>&lt;alias&gt; &lt;URL&gt;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2286000"/>
            <a:ext cx="86855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Note</a:t>
            </a:r>
            <a:r>
              <a:rPr lang="en-US" sz="2400"/>
              <a:t>: This just establishes a connection…no files are copied/moved</a:t>
            </a:r>
          </a:p>
          <a:p>
            <a:endParaRPr lang="en-US" sz="2400"/>
          </a:p>
          <a:p>
            <a:r>
              <a:rPr lang="en-US" sz="2400" i="1"/>
              <a:t>Note</a:t>
            </a:r>
            <a:r>
              <a:rPr lang="en-US" sz="2400"/>
              <a:t>: Yes! You may have more than one remote linked to your local </a:t>
            </a:r>
          </a:p>
          <a:p>
            <a:r>
              <a:rPr lang="en-US" sz="2400"/>
              <a:t>directory!</a:t>
            </a:r>
          </a:p>
        </p:txBody>
      </p:sp>
      <p:sp>
        <p:nvSpPr>
          <p:cNvPr id="6" name="Rectangle 5"/>
          <p:cNvSpPr/>
          <p:nvPr/>
        </p:nvSpPr>
        <p:spPr>
          <a:xfrm>
            <a:off x="1447800" y="4064000"/>
            <a:ext cx="60488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/>
              <a:t>Which remotes am I linked to?</a:t>
            </a:r>
            <a:endParaRPr lang="en-US" sz="3600"/>
          </a:p>
        </p:txBody>
      </p:sp>
      <p:sp>
        <p:nvSpPr>
          <p:cNvPr id="7" name="Rectangle 6"/>
          <p:cNvSpPr/>
          <p:nvPr/>
        </p:nvSpPr>
        <p:spPr>
          <a:xfrm>
            <a:off x="457200" y="4953000"/>
            <a:ext cx="193534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err="1">
                <a:solidFill>
                  <a:srgbClr val="0000FF"/>
                </a:solidFill>
              </a:rPr>
              <a:t>git</a:t>
            </a:r>
            <a:r>
              <a:rPr lang="en-US" sz="3200">
                <a:solidFill>
                  <a:srgbClr val="0000FF"/>
                </a:solidFill>
              </a:rPr>
              <a:t> remote 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118342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Pushing to a remote repo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push </a:t>
            </a:r>
            <a:r>
              <a:rPr lang="en-US" err="1"/>
              <a:t>local_branch_alias</a:t>
            </a:r>
            <a:r>
              <a:rPr lang="en-US"/>
              <a:t>   </a:t>
            </a:r>
            <a:r>
              <a:rPr lang="en-US" err="1"/>
              <a:t>branch_name</a:t>
            </a:r>
            <a:endParaRPr lang="en-US"/>
          </a:p>
        </p:txBody>
      </p:sp>
      <p:pic>
        <p:nvPicPr>
          <p:cNvPr id="5" name="Picture 4" descr="Screen Shot 2016-05-04 at 6.13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0800"/>
            <a:ext cx="750302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230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Fetching from a remote repo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fetch </a:t>
            </a:r>
            <a:r>
              <a:rPr lang="en-US" err="1"/>
              <a:t>remote_repo_name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Fetch in no way changes a your working </a:t>
            </a:r>
            <a:r>
              <a:rPr lang="en-US" b="1" err="1"/>
              <a:t>dir</a:t>
            </a:r>
            <a:r>
              <a:rPr lang="en-US" b="1"/>
              <a:t> or any commits that you’ve made.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Fetch before you work</a:t>
            </a:r>
          </a:p>
          <a:p>
            <a:r>
              <a:rPr lang="en-US"/>
              <a:t>Fetch before you push</a:t>
            </a:r>
          </a:p>
          <a:p>
            <a:r>
              <a:rPr lang="en-US"/>
              <a:t>Fetch often</a:t>
            </a:r>
          </a:p>
          <a:p>
            <a:endParaRPr lang="en-US"/>
          </a:p>
          <a:p>
            <a:pPr marL="0" indent="0">
              <a:buNone/>
            </a:pPr>
            <a:r>
              <a:rPr lang="en-US" i="1" err="1"/>
              <a:t>git</a:t>
            </a:r>
            <a:r>
              <a:rPr lang="en-US" i="1"/>
              <a:t> merge </a:t>
            </a:r>
            <a:r>
              <a:rPr lang="en-US"/>
              <a:t>must be done to merge fetched changes into local branch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756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Collaborating with </a:t>
            </a:r>
            <a:r>
              <a:rPr lang="en-US" b="1" err="1"/>
              <a:t>Git</a:t>
            </a:r>
            <a:r>
              <a:rPr lang="en-US" b="1"/>
              <a:t> </a:t>
            </a:r>
          </a:p>
        </p:txBody>
      </p:sp>
      <p:pic>
        <p:nvPicPr>
          <p:cNvPr id="4" name="Picture 3" descr="Screen Shot 2016-05-04 at 6.3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513122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181600" y="2438400"/>
            <a:ext cx="1066800" cy="381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6388100" y="2362200"/>
            <a:ext cx="1066800" cy="533400"/>
          </a:xfrm>
          <a:prstGeom prst="leftArrow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70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Collaborating with </a:t>
            </a:r>
            <a:r>
              <a:rPr lang="en-US" b="1" err="1"/>
              <a:t>Git</a:t>
            </a:r>
            <a:endParaRPr lang="en-US"/>
          </a:p>
        </p:txBody>
      </p:sp>
      <p:pic>
        <p:nvPicPr>
          <p:cNvPr id="4" name="Picture 3" descr="Screen Shot 2016-05-04 at 6.40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466927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2400" y="3124200"/>
            <a:ext cx="1066800" cy="381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1231900" y="3124200"/>
            <a:ext cx="1066800" cy="533400"/>
          </a:xfrm>
          <a:prstGeom prst="leftArrow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0" y="1562100"/>
            <a:ext cx="6400800" cy="3886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Email sent along with link; collaborator has read/write access.</a:t>
            </a:r>
          </a:p>
          <a:p>
            <a:pPr algn="ctr"/>
            <a:endParaRPr lang="en-US"/>
          </a:p>
          <a:p>
            <a:pPr algn="ctr"/>
            <a:r>
              <a:rPr lang="en-US"/>
              <a:t>Everyone has read access</a:t>
            </a:r>
          </a:p>
          <a:p>
            <a:pPr algn="ctr"/>
            <a:endParaRPr lang="en-US"/>
          </a:p>
          <a:p>
            <a:pPr algn="ctr"/>
            <a:r>
              <a:rPr lang="en-US"/>
              <a:t>If you want write access and you haven</a:t>
            </a:r>
            <a:r>
              <a:rPr lang="fr-FR"/>
              <a:t>’</a:t>
            </a:r>
            <a:r>
              <a:rPr lang="en-US"/>
              <a:t>t been invited, “fork” the repo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5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495300" y="2362200"/>
            <a:ext cx="6553200" cy="419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rgbClr val="000000"/>
                </a:solidFill>
              </a:rPr>
              <a:t>Local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57200" y="228600"/>
            <a:ext cx="6553200" cy="1905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err="1">
                <a:solidFill>
                  <a:schemeClr val="tx1"/>
                </a:solidFill>
              </a:rPr>
              <a:t>GitHub</a:t>
            </a:r>
            <a:endParaRPr lang="en-US" sz="2800" b="1">
              <a:solidFill>
                <a:schemeClr val="tx1"/>
              </a:solidFill>
            </a:endParaRPr>
          </a:p>
          <a:p>
            <a:r>
              <a:rPr lang="en-US" sz="2800" b="1">
                <a:solidFill>
                  <a:schemeClr val="tx1"/>
                </a:solidFill>
              </a:rPr>
              <a:t>remote</a:t>
            </a:r>
          </a:p>
          <a:p>
            <a:r>
              <a:rPr lang="en-US" sz="2800" b="1">
                <a:solidFill>
                  <a:schemeClr val="tx1"/>
                </a:solidFill>
              </a:rPr>
              <a:t> server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857500" y="609600"/>
            <a:ext cx="11811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Forked branch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562600" y="609600"/>
            <a:ext cx="11811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master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38600" y="762000"/>
            <a:ext cx="1524000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143250" y="1270000"/>
            <a:ext cx="0" cy="126793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857500" y="3403600"/>
            <a:ext cx="1181100" cy="660400"/>
          </a:xfrm>
          <a:prstGeom prst="roundRect">
            <a:avLst/>
          </a:prstGeom>
          <a:solidFill>
            <a:srgbClr val="FC9C2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repo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57500" y="4508500"/>
            <a:ext cx="1181100" cy="660400"/>
          </a:xfrm>
          <a:prstGeom prst="roundRect">
            <a:avLst/>
          </a:prstGeom>
          <a:solidFill>
            <a:srgbClr val="FFF75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Stage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57500" y="5588000"/>
            <a:ext cx="11811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Working directory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143250" y="4070866"/>
            <a:ext cx="0" cy="1517134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733800" y="1270000"/>
            <a:ext cx="0" cy="126793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733800" y="4064000"/>
            <a:ext cx="0" cy="4445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733800" y="5168900"/>
            <a:ext cx="0" cy="4191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881810" y="4070866"/>
            <a:ext cx="90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81810" y="2537936"/>
            <a:ext cx="63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push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1307068"/>
            <a:ext cx="666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pull/</a:t>
            </a:r>
          </a:p>
          <a:p>
            <a:r>
              <a:rPr lang="en-US"/>
              <a:t>fetch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038600" y="1066800"/>
            <a:ext cx="1524000" cy="18534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08138" y="1091168"/>
            <a:ext cx="130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pull request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30815" y="392668"/>
            <a:ext cx="56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82799" y="5073134"/>
            <a:ext cx="53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12074" y="412166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checkout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143250" y="2895600"/>
            <a:ext cx="0" cy="5080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235200" y="2907268"/>
            <a:ext cx="78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merge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2103810" y="2537936"/>
            <a:ext cx="2759463" cy="3398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origin/master “branch”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3733800" y="2895600"/>
            <a:ext cx="0" cy="47093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814190" y="2914134"/>
            <a:ext cx="78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merge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843825" y="1764268"/>
            <a:ext cx="63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push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 flipV="1">
            <a:off x="6819900" y="1270000"/>
            <a:ext cx="723900" cy="1905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543800" y="1270000"/>
            <a:ext cx="1408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someone </a:t>
            </a:r>
          </a:p>
          <a:p>
            <a:r>
              <a:rPr lang="en-US"/>
              <a:t>else’s master</a:t>
            </a:r>
          </a:p>
        </p:txBody>
      </p:sp>
    </p:spTree>
    <p:extLst>
      <p:ext uri="{BB962C8B-B14F-4D97-AF65-F5344CB8AC3E}">
        <p14:creationId xmlns:p14="http://schemas.microsoft.com/office/powerpoint/2010/main" val="411936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GitHub</a:t>
            </a:r>
            <a:r>
              <a:rPr lang="en-US" b="1"/>
              <a:t> Gist</a:t>
            </a:r>
          </a:p>
        </p:txBody>
      </p:sp>
      <p:sp>
        <p:nvSpPr>
          <p:cNvPr id="4" name="Rectangle 3"/>
          <p:cNvSpPr/>
          <p:nvPr/>
        </p:nvSpPr>
        <p:spPr>
          <a:xfrm>
            <a:off x="574192" y="1315981"/>
            <a:ext cx="2445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gist.github.com</a:t>
            </a:r>
            <a:r>
              <a:rPr lang="en-US"/>
              <a:t>/</a:t>
            </a:r>
          </a:p>
        </p:txBody>
      </p:sp>
      <p:pic>
        <p:nvPicPr>
          <p:cNvPr id="5" name="Picture 4" descr="Screen Shot 2016-05-18 at 12.1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7" y="1798818"/>
            <a:ext cx="8238565" cy="485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86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/>
          </a:p>
          <a:p>
            <a:pPr marL="0" indent="0" algn="ctr">
              <a:buNone/>
            </a:pPr>
            <a:r>
              <a:rPr lang="en-US" sz="7200"/>
              <a:t>What is </a:t>
            </a:r>
            <a:r>
              <a:rPr lang="en-US" sz="7200" err="1"/>
              <a:t>git</a:t>
            </a:r>
            <a:r>
              <a:rPr lang="en-US" sz="7200"/>
              <a:t>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024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Good resources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err="1"/>
              <a:t>Git</a:t>
            </a:r>
            <a:r>
              <a:rPr lang="en-US"/>
              <a:t> from </a:t>
            </a:r>
            <a:r>
              <a:rPr lang="en-US" err="1"/>
              <a:t>Git</a:t>
            </a:r>
            <a:r>
              <a:rPr lang="en-US"/>
              <a:t>:         </a:t>
            </a:r>
            <a:r>
              <a:rPr lang="en-US" sz="2400">
                <a:solidFill>
                  <a:srgbClr val="0000FF"/>
                </a:solidFill>
              </a:rPr>
              <a:t>https://</a:t>
            </a:r>
            <a:r>
              <a:rPr lang="en-US" sz="2400" err="1">
                <a:solidFill>
                  <a:srgbClr val="0000FF"/>
                </a:solidFill>
              </a:rPr>
              <a:t>git-scm.com</a:t>
            </a:r>
            <a:r>
              <a:rPr lang="en-US" sz="2400">
                <a:solidFill>
                  <a:srgbClr val="0000FF"/>
                </a:solidFill>
              </a:rPr>
              <a:t>/book/en/v2</a:t>
            </a:r>
          </a:p>
          <a:p>
            <a:endParaRPr lang="en-US"/>
          </a:p>
          <a:p>
            <a:r>
              <a:rPr lang="en-US"/>
              <a:t>A guided tour that walks through the fundamentals of </a:t>
            </a:r>
            <a:r>
              <a:rPr lang="en-US" err="1"/>
              <a:t>Git</a:t>
            </a:r>
            <a:r>
              <a:rPr lang="en-US"/>
              <a:t>:</a:t>
            </a:r>
          </a:p>
          <a:p>
            <a:pPr marL="0" indent="0">
              <a:buNone/>
            </a:pPr>
            <a:r>
              <a:rPr lang="en-US" sz="2400"/>
              <a:t>                                                </a:t>
            </a:r>
            <a:r>
              <a:rPr lang="en-US" sz="2400">
                <a:solidFill>
                  <a:srgbClr val="0000FF"/>
                </a:solidFill>
              </a:rPr>
              <a:t>https://</a:t>
            </a:r>
            <a:r>
              <a:rPr lang="en-US" sz="2400" err="1">
                <a:solidFill>
                  <a:srgbClr val="0000FF"/>
                </a:solidFill>
              </a:rPr>
              <a:t>githowto.com</a:t>
            </a:r>
            <a:endParaRPr lang="en-US">
              <a:solidFill>
                <a:srgbClr val="0000FF"/>
              </a:solidFill>
            </a:endParaRPr>
          </a:p>
          <a:p>
            <a:endParaRPr lang="en-US"/>
          </a:p>
          <a:p>
            <a:r>
              <a:rPr lang="en-US"/>
              <a:t>Linus Torvalds on </a:t>
            </a:r>
            <a:r>
              <a:rPr lang="en-US" err="1"/>
              <a:t>Git</a:t>
            </a:r>
            <a:r>
              <a:rPr lang="en-US"/>
              <a:t>:</a:t>
            </a:r>
          </a:p>
          <a:p>
            <a:pPr marL="0" indent="0">
              <a:buNone/>
            </a:pPr>
            <a:r>
              <a:rPr lang="en-US"/>
              <a:t>                                     </a:t>
            </a:r>
            <a:r>
              <a:rPr lang="en-US" sz="2400">
                <a:solidFill>
                  <a:srgbClr val="0000FF"/>
                </a:solidFill>
              </a:rPr>
              <a:t>https://www.youtube.com/</a:t>
            </a:r>
            <a:r>
              <a:rPr lang="en-US" sz="2400" err="1">
                <a:solidFill>
                  <a:srgbClr val="0000FF"/>
                </a:solidFill>
              </a:rPr>
              <a:t>watch?v</a:t>
            </a:r>
            <a:r>
              <a:rPr lang="en-US" sz="2400">
                <a:solidFill>
                  <a:srgbClr val="0000FF"/>
                </a:solidFill>
              </a:rPr>
              <a:t>=idLyobOhtO4</a:t>
            </a:r>
          </a:p>
          <a:p>
            <a:endParaRPr lang="en-US" sz="2400">
              <a:solidFill>
                <a:srgbClr val="0000FF"/>
              </a:solidFill>
            </a:endParaRPr>
          </a:p>
          <a:p>
            <a:r>
              <a:rPr lang="en-US" err="1"/>
              <a:t>Git</a:t>
            </a:r>
            <a:r>
              <a:rPr lang="en-US"/>
              <a:t> tutorial from </a:t>
            </a:r>
            <a:r>
              <a:rPr lang="en-US" err="1"/>
              <a:t>Atlassian</a:t>
            </a:r>
            <a:r>
              <a:rPr lang="en-US"/>
              <a:t>:</a:t>
            </a:r>
          </a:p>
          <a:p>
            <a:pPr marL="0" indent="0">
              <a:buNone/>
            </a:pPr>
            <a:r>
              <a:rPr lang="en-US" sz="2400">
                <a:solidFill>
                  <a:srgbClr val="0000FF"/>
                </a:solidFill>
              </a:rPr>
              <a:t>                                                 https://www.atlassian.com/git/tutorials/</a:t>
            </a:r>
          </a:p>
          <a:p>
            <a:pPr marL="0" indent="0">
              <a:buNone/>
            </a:pPr>
            <a:endParaRPr lang="en-US" sz="2400">
              <a:solidFill>
                <a:srgbClr val="0000FF"/>
              </a:solidFill>
            </a:endParaRPr>
          </a:p>
          <a:p>
            <a:r>
              <a:rPr lang="en-US"/>
              <a:t>A number of easy-to-understand guides by the </a:t>
            </a:r>
            <a:r>
              <a:rPr lang="en-US" err="1"/>
              <a:t>GitHub</a:t>
            </a:r>
            <a:r>
              <a:rPr lang="en-US"/>
              <a:t> folks                         </a:t>
            </a:r>
          </a:p>
          <a:p>
            <a:pPr marL="0" indent="0">
              <a:buNone/>
            </a:pPr>
            <a:r>
              <a:rPr lang="en-US" sz="2400">
                <a:solidFill>
                  <a:srgbClr val="0000FF"/>
                </a:solidFill>
              </a:rPr>
              <a:t>                                                 https://</a:t>
            </a:r>
            <a:r>
              <a:rPr lang="en-US" sz="2400" err="1">
                <a:solidFill>
                  <a:srgbClr val="0000FF"/>
                </a:solidFill>
              </a:rPr>
              <a:t>guides.github.com</a:t>
            </a:r>
            <a:endParaRPr lang="en-US" sz="2400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27463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4245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commit -a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one to add to staging index and commit </a:t>
            </a:r>
            <a:r>
              <a:rPr lang="en-US" i="1"/>
              <a:t>at the same time</a:t>
            </a:r>
          </a:p>
          <a:p>
            <a:endParaRPr lang="en-US"/>
          </a:p>
          <a:p>
            <a:r>
              <a:rPr lang="en-US"/>
              <a:t>Grabs everything in working </a:t>
            </a:r>
            <a:r>
              <a:rPr lang="en-US" err="1"/>
              <a:t>direcotry</a:t>
            </a:r>
            <a:endParaRPr lang="en-US"/>
          </a:p>
          <a:p>
            <a:endParaRPr lang="en-US"/>
          </a:p>
          <a:p>
            <a:r>
              <a:rPr lang="en-US"/>
              <a:t>Files not tracked or being deleted are not included</a:t>
            </a:r>
          </a:p>
        </p:txBody>
      </p:sp>
    </p:spTree>
    <p:extLst>
      <p:ext uri="{BB962C8B-B14F-4D97-AF65-F5344CB8AC3E}">
        <p14:creationId xmlns:p14="http://schemas.microsoft.com/office/powerpoint/2010/main" val="15687948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log --</a:t>
            </a:r>
            <a:r>
              <a:rPr lang="en-US" err="1">
                <a:solidFill>
                  <a:srgbClr val="0000FF"/>
                </a:solidFill>
              </a:rPr>
              <a:t>oneline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gets first line and checksum of all commits in current branch</a:t>
            </a:r>
          </a:p>
        </p:txBody>
      </p:sp>
      <p:pic>
        <p:nvPicPr>
          <p:cNvPr id="5" name="Picture 4" descr="Screen Shot 2016-05-03 at 7.0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1800"/>
            <a:ext cx="7162800" cy="17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333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diff </a:t>
            </a:r>
            <a:r>
              <a:rPr lang="en-US"/>
              <a:t>g5iU0oPe7x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When using checksum of older commit, will </a:t>
            </a:r>
          </a:p>
          <a:p>
            <a:pPr marL="0" indent="0">
              <a:buNone/>
            </a:pPr>
            <a:r>
              <a:rPr lang="en-US"/>
              <a:t>show you all changes compared to those in</a:t>
            </a:r>
          </a:p>
          <a:p>
            <a:pPr marL="0" indent="0">
              <a:buNone/>
            </a:pPr>
            <a:r>
              <a:rPr lang="en-US"/>
              <a:t>your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36571007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Renaming and deleting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branch –m/--move</a:t>
            </a:r>
            <a:r>
              <a:rPr lang="en-US"/>
              <a:t> </a:t>
            </a:r>
            <a:r>
              <a:rPr lang="en-US" err="1"/>
              <a:t>old_name</a:t>
            </a:r>
            <a:r>
              <a:rPr lang="en-US"/>
              <a:t> </a:t>
            </a:r>
            <a:r>
              <a:rPr lang="en-US" err="1"/>
              <a:t>new_name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branch –d </a:t>
            </a:r>
            <a:r>
              <a:rPr lang="en-US" err="1"/>
              <a:t>branch_name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800" i="1"/>
              <a:t>Note</a:t>
            </a:r>
            <a:r>
              <a:rPr lang="en-US" sz="2800"/>
              <a:t>: Must not be in </a:t>
            </a:r>
            <a:r>
              <a:rPr lang="en-US" sz="2800" err="1"/>
              <a:t>branch_name</a:t>
            </a:r>
            <a:endParaRPr lang="en-US" sz="2800"/>
          </a:p>
          <a:p>
            <a:pPr marL="0" indent="0">
              <a:buNone/>
            </a:pPr>
            <a:r>
              <a:rPr lang="en-US" sz="2800" i="1"/>
              <a:t>Note</a:t>
            </a:r>
            <a:r>
              <a:rPr lang="en-US" sz="2800"/>
              <a:t>: Must not have commits in </a:t>
            </a:r>
            <a:r>
              <a:rPr lang="en-US" sz="2800" err="1"/>
              <a:t>branch_name</a:t>
            </a:r>
            <a:r>
              <a:rPr lang="en-US" sz="2800"/>
              <a:t> unmerged in branch from which you are deleting</a:t>
            </a:r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r>
              <a:rPr lang="en-US" sz="2800" err="1">
                <a:solidFill>
                  <a:srgbClr val="0000FF"/>
                </a:solidFill>
              </a:rPr>
              <a:t>git</a:t>
            </a:r>
            <a:r>
              <a:rPr lang="en-US" sz="2800">
                <a:solidFill>
                  <a:srgbClr val="0000FF"/>
                </a:solidFill>
              </a:rPr>
              <a:t> branch –D </a:t>
            </a:r>
            <a:r>
              <a:rPr lang="en-US" sz="2800" err="1"/>
              <a:t>branch_name</a:t>
            </a:r>
            <a:r>
              <a:rPr lang="en-US" sz="2800"/>
              <a:t> </a:t>
            </a:r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r>
              <a:rPr lang="en-US" sz="2800" i="1"/>
              <a:t>Note</a:t>
            </a:r>
            <a:r>
              <a:rPr lang="en-US" sz="2800"/>
              <a:t>: If you are *really* sure that you want to delete branch with commits</a:t>
            </a:r>
          </a:p>
        </p:txBody>
      </p:sp>
    </p:spTree>
    <p:extLst>
      <p:ext uri="{BB962C8B-B14F-4D97-AF65-F5344CB8AC3E}">
        <p14:creationId xmlns:p14="http://schemas.microsoft.com/office/powerpoint/2010/main" val="4280169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Tagging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57442" y="1494955"/>
            <a:ext cx="78854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err="1"/>
              <a:t>Git</a:t>
            </a:r>
            <a:r>
              <a:rPr lang="en-US" sz="2800"/>
              <a:t> has the ability to tag specific points in history as being important, such as releases versions </a:t>
            </a:r>
          </a:p>
          <a:p>
            <a:r>
              <a:rPr lang="en-US" sz="2800"/>
              <a:t>      (v.1.0, 2.0, …)</a:t>
            </a:r>
          </a:p>
          <a:p>
            <a:endParaRPr lang="en-US" sz="2800"/>
          </a:p>
          <a:p>
            <a:r>
              <a:rPr lang="en-US" sz="2800">
                <a:solidFill>
                  <a:srgbClr val="0000FF"/>
                </a:solidFill>
              </a:rPr>
              <a:t>     </a:t>
            </a:r>
            <a:r>
              <a:rPr lang="en-US" sz="2800" err="1">
                <a:solidFill>
                  <a:srgbClr val="0000FF"/>
                </a:solidFill>
              </a:rPr>
              <a:t>git</a:t>
            </a:r>
            <a:r>
              <a:rPr lang="en-US" sz="2800">
                <a:solidFill>
                  <a:srgbClr val="0000FF"/>
                </a:solidFill>
              </a:rPr>
              <a:t> tag</a:t>
            </a:r>
          </a:p>
        </p:txBody>
      </p:sp>
      <p:pic>
        <p:nvPicPr>
          <p:cNvPr id="6" name="Picture 5" descr="Screen Shot 2016-05-17 at 9.48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27" y="3921393"/>
            <a:ext cx="7694527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631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14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/>
              <a:t>Two types of tags:</a:t>
            </a:r>
          </a:p>
          <a:p>
            <a:pPr marL="0" indent="0">
              <a:buNone/>
            </a:pPr>
            <a:r>
              <a:rPr lang="en-US" sz="2800"/>
              <a:t>  </a:t>
            </a:r>
            <a:r>
              <a:rPr lang="en-US" sz="2800" b="1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b="1"/>
              <a:t>lightweight </a:t>
            </a:r>
            <a:r>
              <a:rPr lang="en-US" sz="2800"/>
              <a:t>– a pointer to a specific comment –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/>
              <a:t>                         basically a SHA stored in a file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/>
              <a:t>     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>
                <a:solidFill>
                  <a:srgbClr val="0000FF"/>
                </a:solidFill>
              </a:rPr>
              <a:t>			      </a:t>
            </a:r>
            <a:r>
              <a:rPr lang="en-US" sz="2800" err="1">
                <a:solidFill>
                  <a:srgbClr val="0000FF"/>
                </a:solidFill>
              </a:rPr>
              <a:t>git</a:t>
            </a:r>
            <a:r>
              <a:rPr lang="en-US" sz="2800">
                <a:solidFill>
                  <a:srgbClr val="0000FF"/>
                </a:solidFill>
              </a:rPr>
              <a:t> tag </a:t>
            </a:r>
            <a:r>
              <a:rPr lang="en-US" sz="2800" err="1"/>
              <a:t>tag_name</a:t>
            </a:r>
            <a:endParaRPr lang="en-US" sz="2800"/>
          </a:p>
          <a:p>
            <a:pPr marL="0" indent="0">
              <a:buNone/>
            </a:pPr>
            <a:endParaRPr lang="en-US" sz="2800"/>
          </a:p>
          <a:p>
            <a:pPr marL="0" indent="0">
              <a:spcBef>
                <a:spcPts val="0"/>
              </a:spcBef>
              <a:buNone/>
            </a:pPr>
            <a:r>
              <a:rPr lang="en-US" sz="2800" b="1"/>
              <a:t>annotated</a:t>
            </a:r>
            <a:r>
              <a:rPr lang="en-US" sz="2800"/>
              <a:t> – a full object stored in the </a:t>
            </a:r>
            <a:r>
              <a:rPr lang="en-US" sz="2800" err="1"/>
              <a:t>Git</a:t>
            </a:r>
            <a:r>
              <a:rPr lang="en-US" sz="2800"/>
              <a:t> database –				      	     SHA, tagger name, email, date, message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/>
              <a:t>			     and can be signed and verified with GNU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/>
              <a:t>                       Privacy Guard (GPG)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>
                <a:solidFill>
                  <a:srgbClr val="0000FF"/>
                </a:solidFill>
              </a:rPr>
              <a:t>			     </a:t>
            </a:r>
            <a:r>
              <a:rPr lang="en-US" sz="2800" err="1">
                <a:solidFill>
                  <a:srgbClr val="0000FF"/>
                </a:solidFill>
              </a:rPr>
              <a:t>git</a:t>
            </a:r>
            <a:r>
              <a:rPr lang="en-US" sz="2800">
                <a:solidFill>
                  <a:srgbClr val="0000FF"/>
                </a:solidFill>
              </a:rPr>
              <a:t> tag –a </a:t>
            </a:r>
            <a:r>
              <a:rPr lang="en-US" sz="2800" err="1"/>
              <a:t>tag_name</a:t>
            </a:r>
            <a:r>
              <a:rPr lang="en-US" sz="2800"/>
              <a:t> </a:t>
            </a:r>
            <a:r>
              <a:rPr lang="en-US" sz="2800">
                <a:solidFill>
                  <a:srgbClr val="0000FF"/>
                </a:solidFill>
              </a:rPr>
              <a:t>–m</a:t>
            </a:r>
            <a:r>
              <a:rPr lang="en-US" sz="2800"/>
              <a:t> “message”</a:t>
            </a:r>
          </a:p>
        </p:txBody>
      </p:sp>
    </p:spTree>
    <p:extLst>
      <p:ext uri="{BB962C8B-B14F-4D97-AF65-F5344CB8AC3E}">
        <p14:creationId xmlns:p14="http://schemas.microsoft.com/office/powerpoint/2010/main" val="9665940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164" y="12709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err="1">
                <a:solidFill>
                  <a:srgbClr val="0000FF"/>
                </a:solidFill>
              </a:rPr>
              <a:t>git</a:t>
            </a:r>
            <a:r>
              <a:rPr lang="en-US">
                <a:solidFill>
                  <a:srgbClr val="0000FF"/>
                </a:solidFill>
              </a:rPr>
              <a:t> show </a:t>
            </a:r>
            <a:r>
              <a:rPr lang="en-US" err="1"/>
              <a:t>tag_name</a:t>
            </a:r>
            <a:endParaRPr lang="en-US"/>
          </a:p>
          <a:p>
            <a:pPr marL="0" indent="0">
              <a:buNone/>
            </a:pPr>
            <a:r>
              <a:rPr lang="en-US" sz="2000"/>
              <a:t>                                                          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           </a:t>
            </a:r>
          </a:p>
          <a:p>
            <a:pPr marL="0" indent="0">
              <a:buNone/>
            </a:pPr>
            <a:r>
              <a:rPr lang="en-US" sz="2000"/>
              <a:t>                                                         </a:t>
            </a:r>
          </a:p>
        </p:txBody>
      </p:sp>
      <p:pic>
        <p:nvPicPr>
          <p:cNvPr id="5" name="Picture 4" descr="Screen Shot 2016-05-17 at 9.5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81" y="2196670"/>
            <a:ext cx="7327900" cy="152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34187" y="364507"/>
            <a:ext cx="4552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How do I see tags?</a:t>
            </a:r>
          </a:p>
        </p:txBody>
      </p:sp>
      <p:pic>
        <p:nvPicPr>
          <p:cNvPr id="7" name="Picture 6" descr="Screen Shot 2016-05-17 at 10.03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8" y="4098115"/>
            <a:ext cx="7281847" cy="25835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14528" y="2562355"/>
            <a:ext cx="163075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/>
              <a:t>Lightweight tag</a:t>
            </a:r>
          </a:p>
        </p:txBody>
      </p:sp>
      <p:sp>
        <p:nvSpPr>
          <p:cNvPr id="9" name="Rectangle 8"/>
          <p:cNvSpPr/>
          <p:nvPr/>
        </p:nvSpPr>
        <p:spPr>
          <a:xfrm>
            <a:off x="5672800" y="4620050"/>
            <a:ext cx="158476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/>
              <a:t> Annotated tag</a:t>
            </a:r>
          </a:p>
        </p:txBody>
      </p:sp>
    </p:spTree>
    <p:extLst>
      <p:ext uri="{BB962C8B-B14F-4D97-AF65-F5344CB8AC3E}">
        <p14:creationId xmlns:p14="http://schemas.microsoft.com/office/powerpoint/2010/main" val="2572408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git</a:t>
            </a:r>
            <a:r>
              <a:rPr lang="en-US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created by Linus Torvalds, April 2005</a:t>
            </a:r>
          </a:p>
          <a:p>
            <a:endParaRPr lang="en-US"/>
          </a:p>
          <a:p>
            <a:r>
              <a:rPr lang="en-US"/>
              <a:t>replacement for </a:t>
            </a:r>
            <a:r>
              <a:rPr lang="en-US" err="1"/>
              <a:t>BitKeeper</a:t>
            </a:r>
            <a:r>
              <a:rPr lang="en-US"/>
              <a:t> to manage Linux kernel changes</a:t>
            </a:r>
          </a:p>
          <a:p>
            <a:endParaRPr lang="en-US"/>
          </a:p>
          <a:p>
            <a:r>
              <a:rPr lang="en-US"/>
              <a:t>a command line version control program</a:t>
            </a:r>
          </a:p>
          <a:p>
            <a:endParaRPr lang="en-US"/>
          </a:p>
          <a:p>
            <a:r>
              <a:rPr lang="en-US"/>
              <a:t>uses checksums to ensure data integrity </a:t>
            </a:r>
          </a:p>
          <a:p>
            <a:endParaRPr lang="en-US"/>
          </a:p>
          <a:p>
            <a:r>
              <a:rPr lang="en-US"/>
              <a:t>distributed version control (like </a:t>
            </a:r>
            <a:r>
              <a:rPr lang="en-US" err="1"/>
              <a:t>BitKeeper</a:t>
            </a:r>
            <a:r>
              <a:rPr lang="en-US"/>
              <a:t>)</a:t>
            </a:r>
          </a:p>
          <a:p>
            <a:endParaRPr lang="en-US"/>
          </a:p>
          <a:p>
            <a:r>
              <a:rPr lang="en-US"/>
              <a:t>cross-platform (including Windows!)</a:t>
            </a:r>
          </a:p>
          <a:p>
            <a:endParaRPr lang="en-US"/>
          </a:p>
          <a:p>
            <a:r>
              <a:rPr lang="en-US"/>
              <a:t>open source, free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1066800"/>
            <a:ext cx="244928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3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Popularity</a:t>
            </a:r>
          </a:p>
        </p:txBody>
      </p:sp>
      <p:pic>
        <p:nvPicPr>
          <p:cNvPr id="6" name="Picture 5" descr="Screen Shot 2016-04-26 at 1.2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37535"/>
            <a:ext cx="6045200" cy="2362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4185335"/>
            <a:ext cx="673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https://www.openhub.net/repositories/compare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" y="4831834"/>
            <a:ext cx="2239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</a:t>
            </a:r>
            <a:r>
              <a:rPr lang="en-US" err="1"/>
              <a:t>bit.ly</a:t>
            </a:r>
            <a:r>
              <a:rPr lang="en-US"/>
              <a:t>/1QyLoOu</a:t>
            </a:r>
          </a:p>
        </p:txBody>
      </p:sp>
      <p:sp>
        <p:nvSpPr>
          <p:cNvPr id="9" name="Rectangle 8"/>
          <p:cNvSpPr/>
          <p:nvPr/>
        </p:nvSpPr>
        <p:spPr>
          <a:xfrm>
            <a:off x="546100" y="5531535"/>
            <a:ext cx="718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http://</a:t>
            </a:r>
            <a:r>
              <a:rPr lang="en-US" err="1"/>
              <a:t>www.indeed.com</a:t>
            </a:r>
            <a:r>
              <a:rPr lang="en-US"/>
              <a:t>/</a:t>
            </a:r>
            <a:r>
              <a:rPr lang="en-US" err="1"/>
              <a:t>jobtrends</a:t>
            </a:r>
            <a:r>
              <a:rPr lang="en-US"/>
              <a:t>/</a:t>
            </a:r>
            <a:r>
              <a:rPr lang="en-US" err="1"/>
              <a:t>q-svn-q-git-q-subversion-q-github.html?relative</a:t>
            </a:r>
            <a:r>
              <a:rPr lang="en-US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1406365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2F41862DCF85458D95F5BDEDEFD7E6" ma:contentTypeVersion="6" ma:contentTypeDescription="Create a new document." ma:contentTypeScope="" ma:versionID="9ab267052a16d7335395d881f38fae6b">
  <xsd:schema xmlns:xsd="http://www.w3.org/2001/XMLSchema" xmlns:xs="http://www.w3.org/2001/XMLSchema" xmlns:p="http://schemas.microsoft.com/office/2006/metadata/properties" xmlns:ns2="4813ac4f-bb40-4f9e-9375-536634be2516" xmlns:ns3="ced3bba1-ace2-4018-b8c3-4a136637bacc" targetNamespace="http://schemas.microsoft.com/office/2006/metadata/properties" ma:root="true" ma:fieldsID="2ce1ca47ea5efccfcf4d2c40fffd22bb" ns2:_="" ns3:_="">
    <xsd:import namespace="4813ac4f-bb40-4f9e-9375-536634be2516"/>
    <xsd:import namespace="ced3bba1-ace2-4018-b8c3-4a136637ba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13ac4f-bb40-4f9e-9375-536634be25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d3bba1-ace2-4018-b8c3-4a136637ba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6F12B0-2904-4328-924F-07EC6EA1145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8D064E1-AC68-46E8-8130-2F4A5F15BC64}">
  <ds:schemaRefs>
    <ds:schemaRef ds:uri="4813ac4f-bb40-4f9e-9375-536634be2516"/>
    <ds:schemaRef ds:uri="ced3bba1-ace2-4018-b8c3-4a136637ba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5B0FA1A-FE67-40E2-A6A5-758FD75D79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77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PowerPoint Presentation</vt:lpstr>
      <vt:lpstr>Outline</vt:lpstr>
      <vt:lpstr>What is a ‘version control system?’</vt:lpstr>
      <vt:lpstr>Some history of source control…</vt:lpstr>
      <vt:lpstr>…more history </vt:lpstr>
      <vt:lpstr>Distributed version control</vt:lpstr>
      <vt:lpstr>PowerPoint Presentation</vt:lpstr>
      <vt:lpstr>What is git?</vt:lpstr>
      <vt:lpstr>Popularity</vt:lpstr>
      <vt:lpstr>Git distributed version control</vt:lpstr>
      <vt:lpstr>Is Git for me?</vt:lpstr>
      <vt:lpstr>Most popular languages used with Git </vt:lpstr>
      <vt:lpstr>How do I get it?</vt:lpstr>
      <vt:lpstr>Git install tip</vt:lpstr>
      <vt:lpstr>What is a repository?</vt:lpstr>
      <vt:lpstr>Two-tree architecture</vt:lpstr>
      <vt:lpstr>Git uses a three-tree architecture</vt:lpstr>
      <vt:lpstr>A simple Git workflow</vt:lpstr>
      <vt:lpstr>After initializing a new git repo…</vt:lpstr>
      <vt:lpstr>A note about commit messages</vt:lpstr>
      <vt:lpstr>Good and bad examples</vt:lpstr>
      <vt:lpstr>PowerPoint Presentation</vt:lpstr>
      <vt:lpstr>How to I see what was done?</vt:lpstr>
      <vt:lpstr>PowerPoint Presentation</vt:lpstr>
      <vt:lpstr>The HEAD pointer</vt:lpstr>
      <vt:lpstr>PowerPoint Presentation</vt:lpstr>
      <vt:lpstr>Which files were changed and where do they sit in the three tree?</vt:lpstr>
      <vt:lpstr>What changed in working directory?</vt:lpstr>
      <vt:lpstr>Deleting files from the repo</vt:lpstr>
      <vt:lpstr>Deleting files from the repo</vt:lpstr>
      <vt:lpstr>Moving (renaming) files</vt:lpstr>
      <vt:lpstr>Good news!</vt:lpstr>
      <vt:lpstr>What if I want to undo changes made to working directory?</vt:lpstr>
      <vt:lpstr>What if I want to undo changes added to staging area?</vt:lpstr>
      <vt:lpstr>What if I want to undo changes committed to the repo?</vt:lpstr>
      <vt:lpstr>PowerPoint Presentation</vt:lpstr>
      <vt:lpstr>Obtain older versions</vt:lpstr>
      <vt:lpstr>PowerPoint Presentation</vt:lpstr>
      <vt:lpstr>Which files are in a repo?</vt:lpstr>
      <vt:lpstr>branching</vt:lpstr>
      <vt:lpstr>Branching and merging example</vt:lpstr>
      <vt:lpstr>PowerPoint Presentation</vt:lpstr>
      <vt:lpstr>PowerPoint Presentation</vt:lpstr>
      <vt:lpstr>In which branch am I?</vt:lpstr>
      <vt:lpstr>How do I create a new branch?</vt:lpstr>
      <vt:lpstr>How do I switch to new branch?</vt:lpstr>
      <vt:lpstr>Comparing branches</vt:lpstr>
      <vt:lpstr>How do I merge a branch?</vt:lpstr>
      <vt:lpstr>PowerPoint Presentation</vt:lpstr>
      <vt:lpstr>merge conflicts</vt:lpstr>
      <vt:lpstr>Resolving merge conflicts</vt:lpstr>
      <vt:lpstr>Graphing merge history</vt:lpstr>
      <vt:lpstr>Tips to reduce merge pain</vt:lpstr>
      <vt:lpstr> </vt:lpstr>
      <vt:lpstr>PowerPoint Presentation</vt:lpstr>
      <vt:lpstr>GitHub</vt:lpstr>
      <vt:lpstr>PowerPoint Presentation</vt:lpstr>
      <vt:lpstr>Important to remember</vt:lpstr>
      <vt:lpstr>PowerPoint Presentation</vt:lpstr>
      <vt:lpstr>PowerPoint Presentation</vt:lpstr>
      <vt:lpstr>Copying (cloning) files from remote repo to local machine</vt:lpstr>
      <vt:lpstr>PowerPoint Presentation</vt:lpstr>
      <vt:lpstr>How do I link my local repo to a remote repo?</vt:lpstr>
      <vt:lpstr>Pushing to a remote repo</vt:lpstr>
      <vt:lpstr>Fetching from a remote repo</vt:lpstr>
      <vt:lpstr>Collaborating with Git </vt:lpstr>
      <vt:lpstr>Collaborating with Git</vt:lpstr>
      <vt:lpstr>PowerPoint Presentation</vt:lpstr>
      <vt:lpstr>GitHub Gist</vt:lpstr>
      <vt:lpstr>Good resources </vt:lpstr>
      <vt:lpstr>git commit -a</vt:lpstr>
      <vt:lpstr>git log --oneline</vt:lpstr>
      <vt:lpstr>git diff g5iU0oPe7x</vt:lpstr>
      <vt:lpstr>Renaming and deleting branches</vt:lpstr>
      <vt:lpstr>Tagging</vt:lpstr>
      <vt:lpstr>Tagging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Dolan, Michael A. (NIH/NIAID) [C]</dc:creator>
  <cp:revision>1</cp:revision>
  <cp:lastPrinted>2016-05-02T22:35:43Z</cp:lastPrinted>
  <dcterms:created xsi:type="dcterms:W3CDTF">2016-02-11T06:47:29Z</dcterms:created>
  <dcterms:modified xsi:type="dcterms:W3CDTF">2022-05-11T04:53:02Z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0x010100092F41862DCF85458D95F5BDEDEFD7E6</vt:lpwstr>
  </property>
</Properties>
</file>